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09" r:id="rId3"/>
    <p:sldId id="311" r:id="rId4"/>
    <p:sldId id="264" r:id="rId5"/>
    <p:sldId id="810" r:id="rId6"/>
    <p:sldId id="313" r:id="rId7"/>
    <p:sldId id="265" r:id="rId8"/>
    <p:sldId id="314" r:id="rId9"/>
    <p:sldId id="333" r:id="rId10"/>
    <p:sldId id="318" r:id="rId11"/>
    <p:sldId id="315" r:id="rId12"/>
    <p:sldId id="807" r:id="rId13"/>
    <p:sldId id="337" r:id="rId14"/>
    <p:sldId id="811" r:id="rId15"/>
    <p:sldId id="812" r:id="rId16"/>
    <p:sldId id="813" r:id="rId17"/>
    <p:sldId id="814" r:id="rId18"/>
    <p:sldId id="815" r:id="rId19"/>
    <p:sldId id="808" r:id="rId20"/>
    <p:sldId id="267" r:id="rId21"/>
    <p:sldId id="278" r:id="rId22"/>
    <p:sldId id="282" r:id="rId23"/>
    <p:sldId id="286" r:id="rId24"/>
    <p:sldId id="287" r:id="rId25"/>
    <p:sldId id="289" r:id="rId26"/>
    <p:sldId id="291" r:id="rId27"/>
    <p:sldId id="293" r:id="rId28"/>
    <p:sldId id="294" r:id="rId29"/>
    <p:sldId id="295" r:id="rId30"/>
    <p:sldId id="297" r:id="rId31"/>
    <p:sldId id="301" r:id="rId32"/>
    <p:sldId id="406" r:id="rId33"/>
    <p:sldId id="401" r:id="rId34"/>
    <p:sldId id="402" r:id="rId35"/>
    <p:sldId id="804" r:id="rId36"/>
    <p:sldId id="805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2" autoAdjust="0"/>
    <p:restoredTop sz="78121" autoAdjust="0"/>
  </p:normalViewPr>
  <p:slideViewPr>
    <p:cSldViewPr snapToGrid="0" snapToObjects="1">
      <p:cViewPr varScale="1">
        <p:scale>
          <a:sx n="116" d="100"/>
          <a:sy n="116" d="100"/>
        </p:scale>
        <p:origin x="180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26C70-203B-E94F-8D04-590B8631B70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094AD-5513-3F46-9125-5A68A4002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60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094AD-5513-3F46-9125-5A68A40025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53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17" indent="-263776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103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7145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9186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03BCE84-01A4-1F47-8475-1907A1402AD7}" type="slidenum">
              <a:rPr lang="en-GB" sz="1200"/>
              <a:pPr eaLnBrk="1" hangingPunct="1"/>
              <a:t>11</a:t>
            </a:fld>
            <a:endParaRPr lang="en-GB" sz="12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66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094AD-5513-3F46-9125-5A68A40025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78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094AD-5513-3F46-9125-5A68A40025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70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17" indent="-263776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103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7145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9186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D393CDA-023D-7A4C-BB68-43994E5DDFC9}" type="slidenum">
              <a:rPr lang="en-GB" sz="1200"/>
              <a:pPr eaLnBrk="1" hangingPunct="1"/>
              <a:t>21</a:t>
            </a:fld>
            <a:endParaRPr lang="en-GB" sz="12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620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094AD-5513-3F46-9125-5A68A40025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32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094AD-5513-3F46-9125-5A68A40025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44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17" indent="-263776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103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7145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9186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705FB1-ABD1-6F40-B681-5163F11C42B8}" type="slidenum">
              <a:rPr lang="en-GB" sz="1200"/>
              <a:pPr eaLnBrk="1" hangingPunct="1"/>
              <a:t>24</a:t>
            </a:fld>
            <a:endParaRPr lang="en-GB" sz="1200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13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094AD-5513-3F46-9125-5A68A40025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94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094AD-5513-3F46-9125-5A68A40025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72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094AD-5513-3F46-9125-5A68A40025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17" indent="-263776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103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7145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9186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462B2D6-2660-C443-9763-87C841908B63}" type="slidenum">
              <a:rPr lang="en-GB" sz="1200"/>
              <a:pPr eaLnBrk="1" hangingPunct="1"/>
              <a:t>2</a:t>
            </a:fld>
            <a:endParaRPr lang="en-GB" sz="120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094AD-5513-3F46-9125-5A68A40025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0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094AD-5513-3F46-9125-5A68A400250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02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17" indent="-263776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103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7145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9186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182E5F-91B4-1E44-AEC1-D6C26240F354}" type="slidenum">
              <a:rPr lang="en-GB" sz="1200"/>
              <a:pPr eaLnBrk="1" hangingPunct="1"/>
              <a:t>31</a:t>
            </a:fld>
            <a:endParaRPr lang="en-GB" sz="1200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094AD-5513-3F46-9125-5A68A400250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32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17" indent="-263776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103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7145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9186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9FC76C5-DB8D-724E-9F61-37097D498DA9}" type="slidenum">
              <a:rPr lang="en-GB" sz="1200"/>
              <a:pPr eaLnBrk="1" hangingPunct="1"/>
              <a:t>33</a:t>
            </a:fld>
            <a:endParaRPr lang="en-GB" sz="1200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35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17" indent="-263776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103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7145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9186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BA73F8F-4861-7043-9BBA-7622F0A594FF}" type="slidenum">
              <a:rPr lang="en-GB" sz="1200"/>
              <a:pPr eaLnBrk="1" hangingPunct="1"/>
              <a:t>34</a:t>
            </a:fld>
            <a:endParaRPr lang="en-GB" sz="1200"/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28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17" indent="-263776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103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7145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9186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90481E7-C6BE-E241-89AE-AAC997533CE9}" type="slidenum">
              <a:rPr lang="en-GB" sz="1200"/>
              <a:pPr eaLnBrk="1" hangingPunct="1"/>
              <a:t>3</a:t>
            </a:fld>
            <a:endParaRPr lang="en-GB" sz="1200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10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17" indent="-263776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103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7145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9186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A4CCE57-B530-A547-9DE9-3DDB1208D6B2}" type="slidenum">
              <a:rPr lang="en-GB" sz="1200"/>
              <a:pPr eaLnBrk="1" hangingPunct="1"/>
              <a:t>4</a:t>
            </a:fld>
            <a:endParaRPr lang="en-GB" sz="1200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601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17" indent="-263776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103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7145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9186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03BCE84-01A4-1F47-8475-1907A1402AD7}" type="slidenum">
              <a:rPr lang="en-GB" sz="1200"/>
              <a:pPr eaLnBrk="1" hangingPunct="1"/>
              <a:t>6</a:t>
            </a:fld>
            <a:endParaRPr lang="en-GB" sz="12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171450" indent="-171450" eaLnBrk="1" hangingPunct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33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094AD-5513-3F46-9125-5A68A40025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61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17" indent="-263776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103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7145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9186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03BCE84-01A4-1F47-8475-1907A1402AD7}" type="slidenum">
              <a:rPr lang="en-GB" sz="1200"/>
              <a:pPr eaLnBrk="1" hangingPunct="1"/>
              <a:t>8</a:t>
            </a:fld>
            <a:endParaRPr lang="en-GB" sz="12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171450" indent="-171450" eaLnBrk="1" hangingPunct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94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17" indent="-263776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103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7145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9186" indent="-211021" defTabSz="892442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03BCE84-01A4-1F47-8475-1907A1402AD7}" type="slidenum">
              <a:rPr lang="en-GB" sz="1200"/>
              <a:pPr eaLnBrk="1" hangingPunct="1"/>
              <a:t>9</a:t>
            </a:fld>
            <a:endParaRPr lang="en-GB" sz="12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171450" indent="-171450" eaLnBrk="1" hangingPunct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86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114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7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421C0C-CD4A-E744-97E9-181C0AE0BA35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D0FBB9-F1D8-024C-B73E-33B1865A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0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421C0C-CD4A-E744-97E9-181C0AE0BA35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D0FBB9-F1D8-024C-B73E-33B1865A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2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421C0C-CD4A-E744-97E9-181C0AE0BA35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D0FBB9-F1D8-024C-B73E-33B1865A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73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2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662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421C0C-CD4A-E744-97E9-181C0AE0BA35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D0FBB9-F1D8-024C-B73E-33B1865A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19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421C0C-CD4A-E744-97E9-181C0AE0BA35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D0FBB9-F1D8-024C-B73E-33B1865A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4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421C0C-CD4A-E744-97E9-181C0AE0BA35}" type="datetimeFigureOut">
              <a:rPr lang="en-US" smtClean="0"/>
              <a:t>11/8/22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D0FBB9-F1D8-024C-B73E-33B1865A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12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421C0C-CD4A-E744-97E9-181C0AE0BA35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D0FBB9-F1D8-024C-B73E-33B1865A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05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421C0C-CD4A-E744-97E9-181C0AE0BA35}" type="datetimeFigureOut">
              <a:rPr lang="en-US" smtClean="0"/>
              <a:t>11/8/22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D0FBB9-F1D8-024C-B73E-33B1865A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6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421C0C-CD4A-E744-97E9-181C0AE0BA35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D0FBB9-F1D8-024C-B73E-33B1865A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97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421C0C-CD4A-E744-97E9-181C0AE0BA35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D0FBB9-F1D8-024C-B73E-33B1865A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5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457200" y="274638"/>
            <a:ext cx="8229600" cy="702824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8464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nbank/statistic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last.ncbi.nlm.nih.gov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Tools/msa/clustalo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i.ac.uk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cbi.nlm.nih.gov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0"/>
            <a:ext cx="7772400" cy="147002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Bioinformatics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2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456406" y="371337"/>
            <a:ext cx="8229600" cy="647700"/>
          </a:xfrm>
        </p:spPr>
        <p:txBody>
          <a:bodyPr>
            <a:noAutofit/>
          </a:bodyPr>
          <a:lstStyle/>
          <a:p>
            <a:pPr algn="l"/>
            <a:r>
              <a:rPr lang="en-GB" sz="4000" dirty="0"/>
              <a:t>From genes to proteins...</a:t>
            </a:r>
          </a:p>
        </p:txBody>
      </p:sp>
      <p:sp>
        <p:nvSpPr>
          <p:cNvPr id="43010" name="Text Box 3"/>
          <p:cNvSpPr txBox="1">
            <a:spLocks noChangeArrowheads="1"/>
          </p:cNvSpPr>
          <p:nvPr/>
        </p:nvSpPr>
        <p:spPr bwMode="auto">
          <a:xfrm>
            <a:off x="611188" y="1125538"/>
            <a:ext cx="7920037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2600" dirty="0">
              <a:latin typeface="+mj-lt"/>
            </a:endParaRPr>
          </a:p>
          <a:p>
            <a:r>
              <a:rPr lang="en-US" sz="2600" dirty="0">
                <a:latin typeface="+mj-lt"/>
              </a:rPr>
              <a:t>Central tenets:</a:t>
            </a:r>
          </a:p>
          <a:p>
            <a:endParaRPr lang="en-US" sz="2600" dirty="0">
              <a:latin typeface="+mj-lt"/>
            </a:endParaRPr>
          </a:p>
          <a:p>
            <a:pPr lvl="1"/>
            <a:r>
              <a:rPr lang="en-US" sz="2600" dirty="0">
                <a:latin typeface="+mj-lt"/>
              </a:rPr>
              <a:t>DNA sequence determines protein sequence </a:t>
            </a:r>
          </a:p>
          <a:p>
            <a:pPr lvl="1"/>
            <a:r>
              <a:rPr lang="en-US" sz="2600" dirty="0">
                <a:latin typeface="+mj-lt"/>
              </a:rPr>
              <a:t>Protein sequence determines protein structure </a:t>
            </a:r>
          </a:p>
          <a:p>
            <a:pPr lvl="1"/>
            <a:r>
              <a:rPr lang="en-US" sz="2600" dirty="0">
                <a:latin typeface="+mj-lt"/>
              </a:rPr>
              <a:t>Protein structure determines protein function </a:t>
            </a:r>
          </a:p>
          <a:p>
            <a:pPr lvl="1"/>
            <a:endParaRPr lang="en-US" sz="2600" dirty="0">
              <a:latin typeface="+mj-lt"/>
            </a:endParaRPr>
          </a:p>
          <a:p>
            <a:pPr lvl="1"/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14998" y="3758248"/>
            <a:ext cx="7920037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/>
            <a:r>
              <a:rPr lang="en-US" sz="2600" dirty="0">
                <a:latin typeface="+mj-lt"/>
              </a:rPr>
              <a:t>RNA structure as well – including: </a:t>
            </a:r>
          </a:p>
          <a:p>
            <a:pPr marL="914400" lvl="1" indent="-457200">
              <a:buFontTx/>
              <a:buChar char="-"/>
            </a:pPr>
            <a:r>
              <a:rPr lang="en-US" sz="2600" dirty="0">
                <a:latin typeface="+mj-lt"/>
              </a:rPr>
              <a:t>tRNAs</a:t>
            </a:r>
          </a:p>
          <a:p>
            <a:pPr marL="914400" lvl="1" indent="-457200">
              <a:buFontTx/>
              <a:buChar char="-"/>
            </a:pPr>
            <a:r>
              <a:rPr lang="en-US" sz="2600" dirty="0">
                <a:latin typeface="+mj-lt"/>
              </a:rPr>
              <a:t>Ribonucleoprotein particles (translation)</a:t>
            </a:r>
          </a:p>
          <a:p>
            <a:pPr marL="914400" lvl="1" indent="-457200">
              <a:buFontTx/>
              <a:buChar char="-"/>
            </a:pPr>
            <a:r>
              <a:rPr lang="en-US" sz="2600" dirty="0">
                <a:latin typeface="+mj-lt"/>
              </a:rPr>
              <a:t>Catalytic activities (rRNAs, ribozymes)</a:t>
            </a:r>
          </a:p>
        </p:txBody>
      </p:sp>
    </p:spTree>
    <p:extLst>
      <p:ext uri="{BB962C8B-B14F-4D97-AF65-F5344CB8AC3E}">
        <p14:creationId xmlns:p14="http://schemas.microsoft.com/office/powerpoint/2010/main" val="2117264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360000" y="360000"/>
            <a:ext cx="8229600" cy="647700"/>
          </a:xfrm>
        </p:spPr>
        <p:txBody>
          <a:bodyPr>
            <a:noAutofit/>
          </a:bodyPr>
          <a:lstStyle/>
          <a:p>
            <a:pPr algn="l" eaLnBrk="1" hangingPunct="1"/>
            <a:r>
              <a:rPr lang="en-GB" sz="4000" dirty="0"/>
              <a:t>DNA sequence in data banks*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000" y="5631761"/>
            <a:ext cx="8054137" cy="4804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effectLst/>
              </a:rPr>
              <a:t>* </a:t>
            </a:r>
            <a:r>
              <a:rPr lang="en-US" sz="1800" dirty="0">
                <a:effectLst/>
                <a:hlinkClick r:id="rId3"/>
              </a:rPr>
              <a:t>https://www.ncbi.nlm.nih.gov/genbank/statistics</a:t>
            </a:r>
            <a:endParaRPr lang="en-US" sz="1800" dirty="0"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000" y="5148683"/>
            <a:ext cx="8026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GenBank</a:t>
            </a:r>
            <a:r>
              <a:rPr lang="en-US" dirty="0"/>
              <a:t> – Genetic Sequence Database; WGS – Whole Genome Shotgun Database</a:t>
            </a:r>
            <a:endParaRPr lang="en-GB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E83BCF5-C156-0449-913C-DC7D9A633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64" y="868074"/>
            <a:ext cx="8445866" cy="42556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3C202-8F0E-A018-20CF-D33199315152}"/>
              </a:ext>
            </a:extLst>
          </p:cNvPr>
          <p:cNvSpPr txBox="1"/>
          <p:nvPr/>
        </p:nvSpPr>
        <p:spPr>
          <a:xfrm>
            <a:off x="359999" y="6225937"/>
            <a:ext cx="60518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October 2022=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1,562,963,366,851 bases of DNA. More than one trillion…..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62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33A0EFA-C6B0-1246-9476-E945868E0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074" y="3429000"/>
            <a:ext cx="5812439" cy="327472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244F643-21CE-A043-A03B-54DA71B9C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0" y="107277"/>
            <a:ext cx="5643155" cy="3144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2FF008-E775-3345-BB6E-DD8E9106457D}"/>
              </a:ext>
            </a:extLst>
          </p:cNvPr>
          <p:cNvSpPr txBox="1"/>
          <p:nvPr/>
        </p:nvSpPr>
        <p:spPr>
          <a:xfrm>
            <a:off x="5949864" y="501134"/>
            <a:ext cx="29062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Cost</a:t>
            </a:r>
            <a:r>
              <a:rPr lang="en-GB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of DNA sequencing</a:t>
            </a:r>
            <a:endParaRPr lang="en-US"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9BE44-156D-A2F0-228C-4ACACC07DB66}"/>
              </a:ext>
            </a:extLst>
          </p:cNvPr>
          <p:cNvSpPr txBox="1"/>
          <p:nvPr/>
        </p:nvSpPr>
        <p:spPr>
          <a:xfrm>
            <a:off x="291947" y="3808948"/>
            <a:ext cx="21537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Cathy Mansfield has taught you the latest sequencing methods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7910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60000" y="124838"/>
            <a:ext cx="8229600" cy="647700"/>
          </a:xfrm>
        </p:spPr>
        <p:txBody>
          <a:bodyPr>
            <a:noAutofit/>
          </a:bodyPr>
          <a:lstStyle/>
          <a:p>
            <a:pPr algn="l" eaLnBrk="1" hangingPunct="1"/>
            <a:r>
              <a:rPr lang="en-GB" sz="4000" dirty="0"/>
              <a:t>The 100k Genomes Project - England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AE488-48E2-8947-8C84-324CBC7EA9D8}"/>
              </a:ext>
            </a:extLst>
          </p:cNvPr>
          <p:cNvSpPr txBox="1"/>
          <p:nvPr/>
        </p:nvSpPr>
        <p:spPr>
          <a:xfrm>
            <a:off x="468107" y="5539640"/>
            <a:ext cx="80133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www.genomicsengland.co.uk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/about-genomics-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england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/the-100000-genomes-project/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3A5DDCE-6DB3-E597-B6D1-43E8AE41D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48" y="772538"/>
            <a:ext cx="6196630" cy="4528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1B030A-BE5A-507D-7332-50C4D09699A7}"/>
              </a:ext>
            </a:extLst>
          </p:cNvPr>
          <p:cNvSpPr txBox="1"/>
          <p:nvPr/>
        </p:nvSpPr>
        <p:spPr>
          <a:xfrm>
            <a:off x="468107" y="623991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Now completed</a:t>
            </a:r>
          </a:p>
        </p:txBody>
      </p:sp>
    </p:spTree>
    <p:extLst>
      <p:ext uri="{BB962C8B-B14F-4D97-AF65-F5344CB8AC3E}">
        <p14:creationId xmlns:p14="http://schemas.microsoft.com/office/powerpoint/2010/main" val="3661426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2F82-05AE-7200-581C-8039211C2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2936"/>
            <a:ext cx="8229600" cy="702824"/>
          </a:xfrm>
        </p:spPr>
        <p:txBody>
          <a:bodyPr>
            <a:normAutofit fontScale="90000"/>
          </a:bodyPr>
          <a:lstStyle/>
          <a:p>
            <a:r>
              <a:rPr lang="en-US" dirty="0"/>
              <a:t>Some basic bioinformatics knowledge and techniques follow for the </a:t>
            </a:r>
            <a:r>
              <a:rPr lang="en-US" dirty="0" err="1"/>
              <a:t>practicals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68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07024-6CDC-D2CD-365E-83FC903CD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DNA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F7C6D-3CE5-3FF7-6117-F0283451B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918" y="2131477"/>
            <a:ext cx="4577510" cy="806001"/>
          </a:xfrm>
        </p:spPr>
        <p:txBody>
          <a:bodyPr/>
          <a:lstStyle/>
          <a:p>
            <a:r>
              <a:rPr lang="en-US" dirty="0"/>
              <a:t>There are more letters than just GATC…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C2760EE-01C2-4380-550E-65EA0A666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03" y="1402527"/>
            <a:ext cx="4016564" cy="533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87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D1121-3F2F-C982-4AC1-7162CA5B5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protein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9500C-18CB-CD69-D788-FD03FD0AA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740" y="1024285"/>
            <a:ext cx="7210539" cy="7028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Bioinformatics uses a one letter code for amino acids, not a three-letter code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1A81EFF4-456B-333D-026F-89AFEA297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1610"/>
            <a:ext cx="5043362" cy="4176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094201-A9C4-65AD-AF0A-2188B33D325E}"/>
              </a:ext>
            </a:extLst>
          </p:cNvPr>
          <p:cNvSpPr txBox="1"/>
          <p:nvPr/>
        </p:nvSpPr>
        <p:spPr>
          <a:xfrm>
            <a:off x="1283465" y="6246318"/>
            <a:ext cx="2010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Standard code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508744D2-CC73-0E2F-1528-1737FDC95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637" y="2242716"/>
            <a:ext cx="3747664" cy="4003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645EE4-E2EF-589B-6CEA-517BB0946DBE}"/>
              </a:ext>
            </a:extLst>
          </p:cNvPr>
          <p:cNvSpPr txBox="1"/>
          <p:nvPr/>
        </p:nvSpPr>
        <p:spPr>
          <a:xfrm>
            <a:off x="4856385" y="6246318"/>
            <a:ext cx="2123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stop codon=*</a:t>
            </a:r>
          </a:p>
        </p:txBody>
      </p:sp>
    </p:spTree>
    <p:extLst>
      <p:ext uri="{BB962C8B-B14F-4D97-AF65-F5344CB8AC3E}">
        <p14:creationId xmlns:p14="http://schemas.microsoft.com/office/powerpoint/2010/main" val="2309734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966AD-C053-C1ED-D74A-51CE893F5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protein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7A8D7-5F42-B8B6-26C0-D16D63537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8535"/>
            <a:ext cx="8229600" cy="4525963"/>
          </a:xfrm>
        </p:spPr>
        <p:txBody>
          <a:bodyPr/>
          <a:lstStyle/>
          <a:p>
            <a:r>
              <a:rPr lang="en-US" dirty="0"/>
              <a:t>Use a proportional font such as courier (lowest of the two)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9BB39A-18E7-2879-6584-82000224F777}"/>
              </a:ext>
            </a:extLst>
          </p:cNvPr>
          <p:cNvSpPr txBox="1"/>
          <p:nvPr/>
        </p:nvSpPr>
        <p:spPr>
          <a:xfrm>
            <a:off x="457200" y="2385853"/>
            <a:ext cx="79376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GB" sz="1800" dirty="0"/>
              <a:t>MHHYLIKSLLSIPLFKQMCERFKNVREWISDESKDKENYKINDDKFLNDYCDNKQCQNDFDLISAGCLYLLDQLYKNSGVLPSPSKSNPYIVDYILIWLSYMLNLTNSEEKDNITVFYNNYINSCSKYNTEISELNEHDHDNYKDLIDKRKEFLDKNSNIVSKFYEAFKLLCNLYNELDYEKNNCKNYLDDNSDFFKKYQELKQDTRITGNNSYNKLLSTLSTDYDDFKKECKDILSFLS*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7EE7DF-103E-D9FB-AE81-AB2DF9C73011}"/>
              </a:ext>
            </a:extLst>
          </p:cNvPr>
          <p:cNvSpPr txBox="1"/>
          <p:nvPr/>
        </p:nvSpPr>
        <p:spPr>
          <a:xfrm>
            <a:off x="457200" y="3780472"/>
            <a:ext cx="79376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MHHYLIKSLLSIPLFKQMCERFKNVREWISDESKDKENYKINDDKFLNDYCDNKQCQNDFDLISAGCLYLLDQLYKNSGVLPSPSKSNPYIVDYILIWLSYMLNLTNSEEKDNITVFYNNYINSCSKYNTEISELNEHDHDNYKDLIDKRKEFLDKNSNIVSKFYEAFKLLCNLYNELDYEKNNCKNYLDDNSDFFKKYQELKQDTRITGNNSYNKLLSTLSTDYDDFKKECKDILSFLS*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07B0C-A1DF-DA90-4393-3D0A3913365C}"/>
              </a:ext>
            </a:extLst>
          </p:cNvPr>
          <p:cNvSpPr txBox="1"/>
          <p:nvPr/>
        </p:nvSpPr>
        <p:spPr>
          <a:xfrm>
            <a:off x="457200" y="5664498"/>
            <a:ext cx="58003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GB" sz="2400" dirty="0"/>
              <a:t>It is easier to align and count amino acids</a:t>
            </a:r>
          </a:p>
        </p:txBody>
      </p:sp>
    </p:spTree>
    <p:extLst>
      <p:ext uri="{BB962C8B-B14F-4D97-AF65-F5344CB8AC3E}">
        <p14:creationId xmlns:p14="http://schemas.microsoft.com/office/powerpoint/2010/main" val="991103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5655-EF47-BCB5-1819-CE13D617A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DNA has six frames!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9FB4F27-09BD-3C08-A1CF-9F1CE87D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41763"/>
            <a:ext cx="7772400" cy="484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9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B537-E0EF-F045-AD7D-31BC72E5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ORF finder</a:t>
            </a:r>
            <a:r>
              <a:rPr lang="en-GB" sz="4400" dirty="0"/>
              <a:t> 1</a:t>
            </a:r>
            <a:r>
              <a:rPr lang="en-GB" sz="4400" baseline="30000" dirty="0"/>
              <a:t>st</a:t>
            </a:r>
            <a:r>
              <a:rPr lang="en-GB" sz="4400" dirty="0"/>
              <a:t> practical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FA32C30-4298-A64A-959D-D8BE27FD2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884" y="977462"/>
            <a:ext cx="6264231" cy="468556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259FE5-201D-BF33-9EE5-B501D0F307C7}"/>
              </a:ext>
            </a:extLst>
          </p:cNvPr>
          <p:cNvSpPr txBox="1"/>
          <p:nvPr/>
        </p:nvSpPr>
        <p:spPr>
          <a:xfrm>
            <a:off x="1439884" y="5880538"/>
            <a:ext cx="70651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ORF=open reading frame. One of the most basic manipulations of DNA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363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609" y="96920"/>
            <a:ext cx="7772400" cy="647700"/>
          </a:xfrm>
        </p:spPr>
        <p:txBody>
          <a:bodyPr vert="horz" lIns="91440" tIns="45720" rIns="91440" bIns="45720" rtlCol="0" anchor="ctr" anchorCtr="1">
            <a:noAutofit/>
          </a:bodyPr>
          <a:lstStyle/>
          <a:p>
            <a:pPr algn="l"/>
            <a:r>
              <a:rPr lang="en-GB" sz="4000" dirty="0"/>
              <a:t>What is Bioinformatics?</a:t>
            </a:r>
          </a:p>
        </p:txBody>
      </p:sp>
      <p:sp>
        <p:nvSpPr>
          <p:cNvPr id="26626" name="Text Box 4"/>
          <p:cNvSpPr txBox="1">
            <a:spLocks noChangeArrowheads="1"/>
          </p:cNvSpPr>
          <p:nvPr/>
        </p:nvSpPr>
        <p:spPr bwMode="auto">
          <a:xfrm>
            <a:off x="684213" y="816076"/>
            <a:ext cx="7991475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600" dirty="0">
                <a:latin typeface="+mj-lt"/>
              </a:rPr>
              <a:t>The field of bioinformatics is very broad, covering many tasks relevant to the manipulation and analysis of </a:t>
            </a:r>
            <a:r>
              <a:rPr lang="en-GB" sz="2600" b="1" dirty="0">
                <a:latin typeface="+mj-lt"/>
              </a:rPr>
              <a:t>all kinds of biological data</a:t>
            </a:r>
            <a:r>
              <a:rPr lang="en-GB" sz="2600" dirty="0">
                <a:latin typeface="+mj-lt"/>
              </a:rPr>
              <a:t>. You can do an </a:t>
            </a:r>
            <a:r>
              <a:rPr lang="en-GB" sz="2600" u="sng" dirty="0">
                <a:latin typeface="+mj-lt"/>
              </a:rPr>
              <a:t>entire </a:t>
            </a:r>
            <a:r>
              <a:rPr lang="en-GB" sz="2600" u="sng" dirty="0" err="1">
                <a:latin typeface="+mj-lt"/>
              </a:rPr>
              <a:t>M.Sc</a:t>
            </a:r>
            <a:r>
              <a:rPr lang="en-GB" sz="2600" u="sng" dirty="0">
                <a:latin typeface="+mj-lt"/>
              </a:rPr>
              <a:t> </a:t>
            </a:r>
            <a:r>
              <a:rPr lang="en-GB" sz="2600" dirty="0">
                <a:latin typeface="+mj-lt"/>
              </a:rPr>
              <a:t>on this subject…..(we have 13 hours for our preliminary look at the subject!)</a:t>
            </a:r>
          </a:p>
        </p:txBody>
      </p:sp>
      <p:sp>
        <p:nvSpPr>
          <p:cNvPr id="26632" name="Text Box 21"/>
          <p:cNvSpPr txBox="1">
            <a:spLocks noChangeArrowheads="1"/>
          </p:cNvSpPr>
          <p:nvPr/>
        </p:nvSpPr>
        <p:spPr bwMode="auto">
          <a:xfrm>
            <a:off x="3086561" y="2624051"/>
            <a:ext cx="23034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dirty="0">
                <a:latin typeface="+mj-lt"/>
              </a:rPr>
              <a:t>Sequence analysis/annotation</a:t>
            </a:r>
          </a:p>
        </p:txBody>
      </p:sp>
      <p:sp>
        <p:nvSpPr>
          <p:cNvPr id="26633" name="Text Box 22"/>
          <p:cNvSpPr txBox="1">
            <a:spLocks noChangeArrowheads="1"/>
          </p:cNvSpPr>
          <p:nvPr/>
        </p:nvSpPr>
        <p:spPr bwMode="auto">
          <a:xfrm>
            <a:off x="5718910" y="2624051"/>
            <a:ext cx="22320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dirty="0">
                <a:latin typeface="+mj-lt"/>
              </a:rPr>
              <a:t>Protein structure prediction</a:t>
            </a:r>
          </a:p>
        </p:txBody>
      </p:sp>
      <p:sp>
        <p:nvSpPr>
          <p:cNvPr id="26634" name="Text Box 23"/>
          <p:cNvSpPr txBox="1">
            <a:spLocks noChangeArrowheads="1"/>
          </p:cNvSpPr>
          <p:nvPr/>
        </p:nvSpPr>
        <p:spPr bwMode="auto">
          <a:xfrm>
            <a:off x="6515101" y="3485853"/>
            <a:ext cx="21605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dirty="0">
                <a:latin typeface="+mj-lt"/>
              </a:rPr>
              <a:t>Metabolic pathway modelling</a:t>
            </a:r>
          </a:p>
        </p:txBody>
      </p:sp>
      <p:sp>
        <p:nvSpPr>
          <p:cNvPr id="26635" name="Text Box 24"/>
          <p:cNvSpPr txBox="1">
            <a:spLocks noChangeArrowheads="1"/>
          </p:cNvSpPr>
          <p:nvPr/>
        </p:nvSpPr>
        <p:spPr bwMode="auto">
          <a:xfrm>
            <a:off x="451513" y="3736253"/>
            <a:ext cx="18002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800" dirty="0">
                <a:latin typeface="+mj-lt"/>
              </a:rPr>
              <a:t>Epidemiology</a:t>
            </a:r>
          </a:p>
        </p:txBody>
      </p:sp>
      <p:sp>
        <p:nvSpPr>
          <p:cNvPr id="26636" name="Text Box 25"/>
          <p:cNvSpPr txBox="1">
            <a:spLocks noChangeArrowheads="1"/>
          </p:cNvSpPr>
          <p:nvPr/>
        </p:nvSpPr>
        <p:spPr bwMode="auto">
          <a:xfrm>
            <a:off x="958128" y="2799497"/>
            <a:ext cx="1727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dirty="0">
                <a:latin typeface="+mj-lt"/>
              </a:rPr>
              <a:t>Gene prediction</a:t>
            </a:r>
          </a:p>
        </p:txBody>
      </p:sp>
      <p:sp>
        <p:nvSpPr>
          <p:cNvPr id="26637" name="Text Box 26"/>
          <p:cNvSpPr txBox="1">
            <a:spLocks noChangeArrowheads="1"/>
          </p:cNvSpPr>
          <p:nvPr/>
        </p:nvSpPr>
        <p:spPr bwMode="auto">
          <a:xfrm>
            <a:off x="2732027" y="3736253"/>
            <a:ext cx="20875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dirty="0">
                <a:latin typeface="+mj-lt"/>
              </a:rPr>
              <a:t>Microarray data analysis</a:t>
            </a:r>
          </a:p>
        </p:txBody>
      </p:sp>
      <p:sp>
        <p:nvSpPr>
          <p:cNvPr id="26" name="Text Box 26"/>
          <p:cNvSpPr txBox="1">
            <a:spLocks noChangeArrowheads="1"/>
          </p:cNvSpPr>
          <p:nvPr/>
        </p:nvSpPr>
        <p:spPr bwMode="auto">
          <a:xfrm>
            <a:off x="5863372" y="5398663"/>
            <a:ext cx="20875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dirty="0" err="1">
                <a:latin typeface="+mj-lt"/>
              </a:rPr>
              <a:t>Phylogenetics</a:t>
            </a:r>
            <a:endParaRPr lang="en-GB" sz="1800" dirty="0">
              <a:latin typeface="+mj-lt"/>
            </a:endParaRP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958128" y="5213997"/>
            <a:ext cx="20875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dirty="0">
                <a:latin typeface="+mj-lt"/>
              </a:rPr>
              <a:t>Text mining</a:t>
            </a: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6515101" y="4444032"/>
            <a:ext cx="20875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dirty="0">
                <a:latin typeface="+mj-lt"/>
              </a:rPr>
              <a:t>Protein interaction prediction</a:t>
            </a: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451513" y="4444032"/>
            <a:ext cx="20875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dirty="0" err="1">
                <a:latin typeface="+mj-lt"/>
              </a:rPr>
              <a:t>RNAseq</a:t>
            </a:r>
            <a:r>
              <a:rPr lang="en-GB" sz="1800" dirty="0">
                <a:latin typeface="+mj-lt"/>
              </a:rPr>
              <a:t> analysis</a:t>
            </a:r>
          </a:p>
        </p:txBody>
      </p: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4089472" y="4522847"/>
            <a:ext cx="20875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dirty="0">
                <a:latin typeface="+mj-lt"/>
              </a:rPr>
              <a:t>Epitope prediction</a:t>
            </a: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045691" y="5213997"/>
            <a:ext cx="20875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dirty="0">
                <a:latin typeface="+mj-lt"/>
              </a:rPr>
              <a:t>Modelling gene regulation</a:t>
            </a:r>
          </a:p>
        </p:txBody>
      </p:sp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6015772" y="5944901"/>
            <a:ext cx="20875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dirty="0">
                <a:latin typeface="+mj-lt"/>
              </a:rPr>
              <a:t>Image processing</a:t>
            </a:r>
          </a:p>
        </p:txBody>
      </p:sp>
      <p:sp>
        <p:nvSpPr>
          <p:cNvPr id="17" name="Text Box 26"/>
          <p:cNvSpPr txBox="1">
            <a:spLocks noChangeArrowheads="1"/>
          </p:cNvSpPr>
          <p:nvPr/>
        </p:nvSpPr>
        <p:spPr bwMode="auto">
          <a:xfrm>
            <a:off x="451513" y="5884834"/>
            <a:ext cx="20875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dirty="0">
                <a:latin typeface="+mj-lt"/>
              </a:rPr>
              <a:t>Machine learning</a:t>
            </a:r>
          </a:p>
        </p:txBody>
      </p:sp>
      <p:sp>
        <p:nvSpPr>
          <p:cNvPr id="18" name="Text Box 26"/>
          <p:cNvSpPr txBox="1">
            <a:spLocks noChangeArrowheads="1"/>
          </p:cNvSpPr>
          <p:nvPr/>
        </p:nvSpPr>
        <p:spPr bwMode="auto">
          <a:xfrm>
            <a:off x="3302461" y="6069500"/>
            <a:ext cx="20875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dirty="0">
                <a:latin typeface="+mj-lt"/>
              </a:rPr>
              <a:t>Data visualisation</a:t>
            </a:r>
          </a:p>
        </p:txBody>
      </p:sp>
    </p:spTree>
    <p:extLst>
      <p:ext uri="{BB962C8B-B14F-4D97-AF65-F5344CB8AC3E}">
        <p14:creationId xmlns:p14="http://schemas.microsoft.com/office/powerpoint/2010/main" val="1461930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179999" y="360000"/>
            <a:ext cx="8784001" cy="648000"/>
          </a:xfrm>
        </p:spPr>
        <p:txBody>
          <a:bodyPr>
            <a:noAutofit/>
          </a:bodyPr>
          <a:lstStyle/>
          <a:p>
            <a:pPr algn="l" eaLnBrk="1" hangingPunct="1"/>
            <a:r>
              <a:rPr lang="en-GB" sz="4000" dirty="0"/>
              <a:t>Identifying unknown protein sequences</a:t>
            </a:r>
          </a:p>
        </p:txBody>
      </p:sp>
      <p:sp>
        <p:nvSpPr>
          <p:cNvPr id="41986" name="Text Box 4"/>
          <p:cNvSpPr txBox="1">
            <a:spLocks noChangeArrowheads="1"/>
          </p:cNvSpPr>
          <p:nvPr/>
        </p:nvSpPr>
        <p:spPr bwMode="auto">
          <a:xfrm>
            <a:off x="395288" y="1196975"/>
            <a:ext cx="8137525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MHHYLIKSLLSIPLFKQMCERFKNVREWISDESKDKENYKINDDKFLNDYCDNKQCQNDFDLISAGCLYLLDQLYKNSGVLPSPSKSNPYIVDYILIWLSYMLNLTNSEEKDNITVFYNNYINSCSKYNTEISELNEHDHDNYKDLIDKRKEFLDKNSNIVSKFYEAFKLLCNLYNELDYEKNNCKNYLDDNSDFFKKYQELKQDTRITGNNSYNKLLSTLSTDYDDFKKECKDILSFLS*</a:t>
            </a:r>
          </a:p>
          <a:p>
            <a:pPr eaLnBrk="1" hangingPunct="1"/>
            <a:endParaRPr lang="en-GB" sz="2200" dirty="0">
              <a:latin typeface="+mj-lt"/>
            </a:endParaRPr>
          </a:p>
          <a:p>
            <a:pPr eaLnBrk="1" hangingPunct="1"/>
            <a:r>
              <a:rPr lang="en-GB" sz="2200" dirty="0">
                <a:latin typeface="+mj-lt"/>
              </a:rPr>
              <a:t>	- Can the protein be identified exactly? (databases)</a:t>
            </a:r>
          </a:p>
          <a:p>
            <a:pPr eaLnBrk="1" hangingPunct="1"/>
            <a:endParaRPr lang="en-GB" sz="2200" dirty="0">
              <a:latin typeface="+mj-lt"/>
            </a:endParaRPr>
          </a:p>
          <a:p>
            <a:pPr eaLnBrk="1" hangingPunct="1"/>
            <a:r>
              <a:rPr lang="en-GB" sz="2200" dirty="0">
                <a:latin typeface="+mj-lt"/>
              </a:rPr>
              <a:t>	- If not, can we find </a:t>
            </a:r>
            <a:r>
              <a:rPr lang="en-GB" sz="2200" b="1" dirty="0">
                <a:latin typeface="+mj-lt"/>
              </a:rPr>
              <a:t>homology or sequence similarity</a:t>
            </a:r>
            <a:r>
              <a:rPr lang="en-GB" sz="2200" dirty="0">
                <a:latin typeface="+mj-lt"/>
              </a:rPr>
              <a:t> to </a:t>
            </a:r>
          </a:p>
          <a:p>
            <a:pPr eaLnBrk="1" hangingPunct="1"/>
            <a:r>
              <a:rPr lang="en-GB" sz="2200" dirty="0">
                <a:latin typeface="+mj-lt"/>
              </a:rPr>
              <a:t>	  other proteins?</a:t>
            </a:r>
          </a:p>
          <a:p>
            <a:pPr eaLnBrk="1" hangingPunct="1"/>
            <a:endParaRPr lang="en-GB" sz="2200" dirty="0">
              <a:latin typeface="+mj-lt"/>
            </a:endParaRPr>
          </a:p>
          <a:p>
            <a:pPr eaLnBrk="1" hangingPunct="1"/>
            <a:r>
              <a:rPr lang="en-GB" sz="2200" dirty="0">
                <a:latin typeface="+mj-lt"/>
              </a:rPr>
              <a:t>	- Does it contain any known structural domains? </a:t>
            </a:r>
          </a:p>
          <a:p>
            <a:pPr eaLnBrk="1" hangingPunct="1"/>
            <a:endParaRPr lang="en-GB" sz="2200" dirty="0">
              <a:latin typeface="+mj-lt"/>
            </a:endParaRPr>
          </a:p>
          <a:p>
            <a:pPr eaLnBrk="1" hangingPunct="1"/>
            <a:r>
              <a:rPr lang="en-GB" sz="2200" dirty="0">
                <a:latin typeface="+mj-lt"/>
              </a:rPr>
              <a:t>	- If so, do they suggest function?</a:t>
            </a:r>
          </a:p>
          <a:p>
            <a:pPr eaLnBrk="1" hangingPunct="1"/>
            <a:endParaRPr lang="en-GB" sz="2200" dirty="0">
              <a:latin typeface="+mj-lt"/>
            </a:endParaRPr>
          </a:p>
          <a:p>
            <a:pPr eaLnBrk="1" hangingPunct="1"/>
            <a:r>
              <a:rPr lang="en-GB" sz="2200" dirty="0">
                <a:latin typeface="+mj-lt"/>
              </a:rPr>
              <a:t>	- Can we predict/identify binding partners</a:t>
            </a:r>
            <a:r>
              <a:rPr lang="en-GB" altLang="ja-JP" sz="2200" dirty="0">
                <a:latin typeface="+mj-lt"/>
              </a:rPr>
              <a:t>?</a:t>
            </a:r>
            <a:endParaRPr lang="en-GB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615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5"/>
          <p:cNvSpPr>
            <a:spLocks noGrp="1" noChangeArrowheads="1"/>
          </p:cNvSpPr>
          <p:nvPr>
            <p:ph type="title"/>
          </p:nvPr>
        </p:nvSpPr>
        <p:spPr>
          <a:xfrm>
            <a:off x="755650" y="360000"/>
            <a:ext cx="7632700" cy="648000"/>
          </a:xfrm>
          <a:noFill/>
        </p:spPr>
        <p:txBody>
          <a:bodyPr>
            <a:noAutofit/>
          </a:bodyPr>
          <a:lstStyle/>
          <a:p>
            <a:pPr algn="l" eaLnBrk="1" hangingPunct="1"/>
            <a:r>
              <a:rPr lang="en-GB" sz="4000" dirty="0"/>
              <a:t>Sequence Alignment </a:t>
            </a:r>
          </a:p>
        </p:txBody>
      </p:sp>
      <p:sp>
        <p:nvSpPr>
          <p:cNvPr id="76802" name="Text Box 7"/>
          <p:cNvSpPr txBox="1">
            <a:spLocks noChangeArrowheads="1"/>
          </p:cNvSpPr>
          <p:nvPr/>
        </p:nvSpPr>
        <p:spPr bwMode="auto">
          <a:xfrm>
            <a:off x="395288" y="1368425"/>
            <a:ext cx="8424862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dirty="0">
                <a:latin typeface="+mj-lt"/>
              </a:rPr>
              <a:t>To identify homologous sequences, a computer program compares the unknown sequence against a sequence database and returns the most similar matches.</a:t>
            </a:r>
          </a:p>
          <a:p>
            <a:pPr eaLnBrk="1" hangingPunct="1">
              <a:spcBef>
                <a:spcPct val="50000"/>
              </a:spcBef>
            </a:pPr>
            <a:endParaRPr lang="en-GB" dirty="0"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GB" dirty="0">
                <a:latin typeface="+mj-lt"/>
              </a:rPr>
              <a:t>The comparison of two sequences is a process called </a:t>
            </a:r>
            <a:r>
              <a:rPr lang="en-GB" b="1" i="1" dirty="0">
                <a:latin typeface="+mj-lt"/>
              </a:rPr>
              <a:t>pairwise sequence alignment.</a:t>
            </a:r>
            <a:endParaRPr lang="en-GB" dirty="0"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dirty="0">
                <a:latin typeface="+mj-lt"/>
              </a:rPr>
              <a:t>Different programs use different methodologies, often providing speed at the cost of accuracy. </a:t>
            </a:r>
          </a:p>
        </p:txBody>
      </p:sp>
    </p:spTree>
    <p:extLst>
      <p:ext uri="{BB962C8B-B14F-4D97-AF65-F5344CB8AC3E}">
        <p14:creationId xmlns:p14="http://schemas.microsoft.com/office/powerpoint/2010/main" val="1766472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ext Box 5"/>
          <p:cNvSpPr txBox="1">
            <a:spLocks noChangeArrowheads="1"/>
          </p:cNvSpPr>
          <p:nvPr/>
        </p:nvSpPr>
        <p:spPr bwMode="auto">
          <a:xfrm>
            <a:off x="360000" y="360000"/>
            <a:ext cx="8423275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200" dirty="0">
                <a:latin typeface="+mj-lt"/>
              </a:rPr>
              <a:t>Consider the alignment of 2 sequences with significant similarities/ identities located in a discrete region only.</a:t>
            </a:r>
          </a:p>
          <a:p>
            <a:pPr eaLnBrk="1" hangingPunct="1">
              <a:spcBef>
                <a:spcPct val="50000"/>
              </a:spcBef>
            </a:pPr>
            <a:r>
              <a:rPr lang="en-GB" sz="2200" dirty="0">
                <a:latin typeface="+mj-lt"/>
              </a:rPr>
              <a:t>Only alignments above a set score (a measure of similarity) are reported.</a:t>
            </a:r>
          </a:p>
          <a:p>
            <a:pPr eaLnBrk="1" hangingPunct="1">
              <a:spcBef>
                <a:spcPct val="50000"/>
              </a:spcBef>
            </a:pPr>
            <a:endParaRPr lang="en-GB" sz="1800" dirty="0"/>
          </a:p>
        </p:txBody>
      </p:sp>
      <p:grpSp>
        <p:nvGrpSpPr>
          <p:cNvPr id="82946" name="Group 20"/>
          <p:cNvGrpSpPr>
            <a:grpSpLocks/>
          </p:cNvGrpSpPr>
          <p:nvPr/>
        </p:nvGrpSpPr>
        <p:grpSpPr bwMode="auto">
          <a:xfrm>
            <a:off x="1938565" y="2217794"/>
            <a:ext cx="6408738" cy="1728787"/>
            <a:chOff x="1066" y="1071"/>
            <a:chExt cx="4037" cy="1089"/>
          </a:xfrm>
        </p:grpSpPr>
        <p:grpSp>
          <p:nvGrpSpPr>
            <p:cNvPr id="82950" name="Group 13"/>
            <p:cNvGrpSpPr>
              <a:grpSpLocks/>
            </p:cNvGrpSpPr>
            <p:nvPr/>
          </p:nvGrpSpPr>
          <p:grpSpPr bwMode="auto">
            <a:xfrm>
              <a:off x="1066" y="1071"/>
              <a:ext cx="3992" cy="227"/>
              <a:chOff x="1066" y="1071"/>
              <a:chExt cx="3992" cy="227"/>
            </a:xfrm>
          </p:grpSpPr>
          <p:sp>
            <p:nvSpPr>
              <p:cNvPr id="82958" name="Rectangle 6"/>
              <p:cNvSpPr>
                <a:spLocks noChangeArrowheads="1"/>
              </p:cNvSpPr>
              <p:nvPr/>
            </p:nvSpPr>
            <p:spPr bwMode="auto">
              <a:xfrm>
                <a:off x="1066" y="1071"/>
                <a:ext cx="1542" cy="22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959" name="Rectangle 7"/>
              <p:cNvSpPr>
                <a:spLocks noChangeArrowheads="1"/>
              </p:cNvSpPr>
              <p:nvPr/>
            </p:nvSpPr>
            <p:spPr bwMode="auto">
              <a:xfrm>
                <a:off x="2608" y="1071"/>
                <a:ext cx="908" cy="227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960" name="Rectangle 8"/>
              <p:cNvSpPr>
                <a:spLocks noChangeArrowheads="1"/>
              </p:cNvSpPr>
              <p:nvPr/>
            </p:nvSpPr>
            <p:spPr bwMode="auto">
              <a:xfrm>
                <a:off x="3516" y="1071"/>
                <a:ext cx="1542" cy="22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2951" name="Group 15"/>
            <p:cNvGrpSpPr>
              <a:grpSpLocks/>
            </p:cNvGrpSpPr>
            <p:nvPr/>
          </p:nvGrpSpPr>
          <p:grpSpPr bwMode="auto">
            <a:xfrm>
              <a:off x="1066" y="1933"/>
              <a:ext cx="4037" cy="227"/>
              <a:chOff x="1066" y="1933"/>
              <a:chExt cx="4037" cy="227"/>
            </a:xfrm>
          </p:grpSpPr>
          <p:sp>
            <p:nvSpPr>
              <p:cNvPr id="82955" name="Rectangle 10"/>
              <p:cNvSpPr>
                <a:spLocks noChangeArrowheads="1"/>
              </p:cNvSpPr>
              <p:nvPr/>
            </p:nvSpPr>
            <p:spPr bwMode="auto">
              <a:xfrm>
                <a:off x="1066" y="1933"/>
                <a:ext cx="816" cy="227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956" name="Rectangle 12"/>
              <p:cNvSpPr>
                <a:spLocks noChangeArrowheads="1"/>
              </p:cNvSpPr>
              <p:nvPr/>
            </p:nvSpPr>
            <p:spPr bwMode="auto">
              <a:xfrm>
                <a:off x="1882" y="1933"/>
                <a:ext cx="908" cy="227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957" name="Rectangle 14"/>
              <p:cNvSpPr>
                <a:spLocks noChangeArrowheads="1"/>
              </p:cNvSpPr>
              <p:nvPr/>
            </p:nvSpPr>
            <p:spPr bwMode="auto">
              <a:xfrm>
                <a:off x="2789" y="1933"/>
                <a:ext cx="2314" cy="227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2952" name="Line 16"/>
            <p:cNvSpPr>
              <a:spLocks noChangeShapeType="1"/>
            </p:cNvSpPr>
            <p:nvPr/>
          </p:nvSpPr>
          <p:spPr bwMode="auto">
            <a:xfrm flipH="1">
              <a:off x="1882" y="1298"/>
              <a:ext cx="726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53" name="Line 17"/>
            <p:cNvSpPr>
              <a:spLocks noChangeShapeType="1"/>
            </p:cNvSpPr>
            <p:nvPr/>
          </p:nvSpPr>
          <p:spPr bwMode="auto">
            <a:xfrm flipH="1">
              <a:off x="2789" y="1298"/>
              <a:ext cx="726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54" name="Text Box 18"/>
            <p:cNvSpPr txBox="1">
              <a:spLocks noChangeArrowheads="1"/>
            </p:cNvSpPr>
            <p:nvPr/>
          </p:nvSpPr>
          <p:spPr bwMode="auto">
            <a:xfrm>
              <a:off x="2363" y="1416"/>
              <a:ext cx="72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sz="1800" dirty="0"/>
                <a:t>Common domain</a:t>
              </a:r>
            </a:p>
          </p:txBody>
        </p:sp>
      </p:grpSp>
      <p:sp>
        <p:nvSpPr>
          <p:cNvPr id="82948" name="Text Box 21"/>
          <p:cNvSpPr txBox="1">
            <a:spLocks noChangeArrowheads="1"/>
          </p:cNvSpPr>
          <p:nvPr/>
        </p:nvSpPr>
        <p:spPr bwMode="auto">
          <a:xfrm>
            <a:off x="714603" y="2217794"/>
            <a:ext cx="11525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800"/>
              <a:t>Protein 1</a:t>
            </a:r>
          </a:p>
        </p:txBody>
      </p:sp>
      <p:sp>
        <p:nvSpPr>
          <p:cNvPr id="82949" name="Text Box 22"/>
          <p:cNvSpPr txBox="1">
            <a:spLocks noChangeArrowheads="1"/>
          </p:cNvSpPr>
          <p:nvPr/>
        </p:nvSpPr>
        <p:spPr bwMode="auto">
          <a:xfrm>
            <a:off x="643165" y="3584631"/>
            <a:ext cx="11525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800"/>
              <a:t>Protein 2</a:t>
            </a:r>
          </a:p>
        </p:txBody>
      </p:sp>
    </p:spTree>
    <p:extLst>
      <p:ext uri="{BB962C8B-B14F-4D97-AF65-F5344CB8AC3E}">
        <p14:creationId xmlns:p14="http://schemas.microsoft.com/office/powerpoint/2010/main" val="2331097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>
          <a:xfrm>
            <a:off x="360000" y="360000"/>
            <a:ext cx="8229600" cy="648000"/>
          </a:xfrm>
        </p:spPr>
        <p:txBody>
          <a:bodyPr>
            <a:noAutofit/>
          </a:bodyPr>
          <a:lstStyle/>
          <a:p>
            <a:pPr algn="l" eaLnBrk="1" hangingPunct="1"/>
            <a:r>
              <a:rPr lang="en-GB" sz="4000" dirty="0"/>
              <a:t>BLAST</a:t>
            </a:r>
          </a:p>
        </p:txBody>
      </p:sp>
      <p:sp>
        <p:nvSpPr>
          <p:cNvPr id="87042" name="Text Box 4"/>
          <p:cNvSpPr txBox="1">
            <a:spLocks noChangeArrowheads="1"/>
          </p:cNvSpPr>
          <p:nvPr/>
        </p:nvSpPr>
        <p:spPr bwMode="auto">
          <a:xfrm>
            <a:off x="611188" y="1052513"/>
            <a:ext cx="7777162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000" dirty="0">
                <a:latin typeface="+mj-lt"/>
              </a:rPr>
              <a:t>The most commonly used program for searching sequence databases and performing sequence alignments is </a:t>
            </a:r>
            <a:r>
              <a:rPr lang="en-GB" sz="2000" b="1" dirty="0">
                <a:latin typeface="+mj-lt"/>
              </a:rPr>
              <a:t>BLAST (Basic Local Alignment Search Tool).</a:t>
            </a:r>
          </a:p>
          <a:p>
            <a:pPr eaLnBrk="1" hangingPunct="1">
              <a:spcBef>
                <a:spcPct val="50000"/>
              </a:spcBef>
            </a:pPr>
            <a:r>
              <a:rPr lang="en-GB" sz="2000" dirty="0">
                <a:latin typeface="+mj-lt"/>
              </a:rPr>
              <a:t>There are several ways to search using BLAST, with the easiest being via web sites:</a:t>
            </a:r>
          </a:p>
          <a:p>
            <a:pPr eaLnBrk="1" hangingPunct="1">
              <a:spcBef>
                <a:spcPct val="50000"/>
              </a:spcBef>
            </a:pPr>
            <a:endParaRPr lang="en-GB" sz="2000" dirty="0">
              <a:solidFill>
                <a:srgbClr val="002060"/>
              </a:solidFill>
              <a:latin typeface="+mj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eaLnBrk="1" hangingPunct="1">
              <a:spcBef>
                <a:spcPct val="50000"/>
              </a:spcBef>
            </a:pPr>
            <a:r>
              <a:rPr lang="en-GB" sz="2000" dirty="0">
                <a:solidFill>
                  <a:srgbClr val="0000FF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http://blast.ncbi.nlm.nih.gov</a:t>
            </a:r>
            <a:r>
              <a:rPr lang="en-GB" sz="2000" dirty="0">
                <a:latin typeface="+mj-lt"/>
              </a:rPr>
              <a:t> </a:t>
            </a:r>
          </a:p>
          <a:p>
            <a:pPr eaLnBrk="1" hangingPunct="1">
              <a:spcBef>
                <a:spcPct val="50000"/>
              </a:spcBef>
            </a:pPr>
            <a:r>
              <a:rPr lang="en-GB" sz="2000" dirty="0">
                <a:solidFill>
                  <a:srgbClr val="0070C0"/>
                </a:solidFill>
                <a:latin typeface="+mj-lt"/>
              </a:rPr>
              <a:t>https://</a:t>
            </a:r>
            <a:r>
              <a:rPr lang="en-GB" sz="2000" dirty="0" err="1">
                <a:solidFill>
                  <a:srgbClr val="0070C0"/>
                </a:solidFill>
                <a:latin typeface="+mj-lt"/>
              </a:rPr>
              <a:t>bio.tools</a:t>
            </a:r>
            <a:r>
              <a:rPr lang="en-GB" sz="2000" dirty="0">
                <a:solidFill>
                  <a:srgbClr val="0070C0"/>
                </a:solidFill>
                <a:latin typeface="+mj-lt"/>
              </a:rPr>
              <a:t>/</a:t>
            </a:r>
            <a:r>
              <a:rPr lang="en-GB" sz="2000" dirty="0" err="1">
                <a:solidFill>
                  <a:srgbClr val="0070C0"/>
                </a:solidFill>
                <a:latin typeface="+mj-lt"/>
              </a:rPr>
              <a:t>blast_ebi</a:t>
            </a:r>
            <a:endParaRPr lang="en-GB" sz="2000" dirty="0">
              <a:solidFill>
                <a:srgbClr val="0070C0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GB" sz="2000" dirty="0">
                <a:latin typeface="+mj-lt"/>
              </a:rPr>
              <a:t>Each web site will give you access to different databases to search but the NCBI and EBI contain essentially the same data.</a:t>
            </a:r>
          </a:p>
          <a:p>
            <a:pPr eaLnBrk="1" hangingPunct="1">
              <a:spcBef>
                <a:spcPct val="50000"/>
              </a:spcBef>
            </a:pPr>
            <a:r>
              <a:rPr lang="en-GB" sz="2000" dirty="0">
                <a:latin typeface="+mj-lt"/>
              </a:rPr>
              <a:t>A final alternative is to install BLAST locally and search against your own sequence databases.</a:t>
            </a:r>
          </a:p>
        </p:txBody>
      </p:sp>
    </p:spTree>
    <p:extLst>
      <p:ext uri="{BB962C8B-B14F-4D97-AF65-F5344CB8AC3E}">
        <p14:creationId xmlns:p14="http://schemas.microsoft.com/office/powerpoint/2010/main" val="2710518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>
          <a:xfrm>
            <a:off x="360000" y="360000"/>
            <a:ext cx="8229600" cy="648000"/>
          </a:xfrm>
        </p:spPr>
        <p:txBody>
          <a:bodyPr>
            <a:noAutofit/>
          </a:bodyPr>
          <a:lstStyle/>
          <a:p>
            <a:pPr algn="l" eaLnBrk="1" hangingPunct="1"/>
            <a:r>
              <a:rPr lang="en-GB" sz="4000" dirty="0"/>
              <a:t>BLAST Programs</a:t>
            </a:r>
          </a:p>
        </p:txBody>
      </p:sp>
      <p:sp>
        <p:nvSpPr>
          <p:cNvPr id="88066" name="Text Box 4"/>
          <p:cNvSpPr txBox="1">
            <a:spLocks noChangeArrowheads="1"/>
          </p:cNvSpPr>
          <p:nvPr/>
        </p:nvSpPr>
        <p:spPr bwMode="auto">
          <a:xfrm>
            <a:off x="323850" y="1125538"/>
            <a:ext cx="82089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000" dirty="0">
                <a:latin typeface="+mj-lt"/>
              </a:rPr>
              <a:t>The program compares nucleotide or protein sequences to sequence databases and calculates the statistical significance of matches.</a:t>
            </a:r>
          </a:p>
          <a:p>
            <a:pPr eaLnBrk="1" hangingPunct="1">
              <a:spcBef>
                <a:spcPct val="50000"/>
              </a:spcBef>
            </a:pPr>
            <a:r>
              <a:rPr lang="en-GB" sz="2000" dirty="0">
                <a:latin typeface="+mj-lt"/>
              </a:rPr>
              <a:t>There are 5 main BLAST programs:</a:t>
            </a:r>
          </a:p>
        </p:txBody>
      </p:sp>
      <p:grpSp>
        <p:nvGrpSpPr>
          <p:cNvPr id="88067" name="Group 6"/>
          <p:cNvGrpSpPr>
            <a:grpSpLocks/>
          </p:cNvGrpSpPr>
          <p:nvPr/>
        </p:nvGrpSpPr>
        <p:grpSpPr bwMode="auto">
          <a:xfrm>
            <a:off x="395288" y="2492375"/>
            <a:ext cx="8077200" cy="2701925"/>
            <a:chOff x="288" y="1440"/>
            <a:chExt cx="5088" cy="1702"/>
          </a:xfrm>
        </p:grpSpPr>
        <p:sp>
          <p:nvSpPr>
            <p:cNvPr id="88069" name="Text Box 7"/>
            <p:cNvSpPr txBox="1">
              <a:spLocks noChangeArrowheads="1"/>
            </p:cNvSpPr>
            <p:nvPr/>
          </p:nvSpPr>
          <p:spPr bwMode="auto">
            <a:xfrm>
              <a:off x="288" y="1440"/>
              <a:ext cx="1392" cy="170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sz="2000" b="1" dirty="0"/>
                <a:t>Program name</a:t>
              </a:r>
            </a:p>
            <a:p>
              <a:pPr algn="ctr">
                <a:spcBef>
                  <a:spcPct val="50000"/>
                </a:spcBef>
              </a:pPr>
              <a:r>
                <a:rPr lang="en-GB" sz="2000" b="1" dirty="0" err="1"/>
                <a:t>blastn</a:t>
              </a:r>
              <a:endParaRPr lang="en-GB" sz="2000" b="1" dirty="0"/>
            </a:p>
            <a:p>
              <a:pPr algn="ctr">
                <a:spcBef>
                  <a:spcPct val="50000"/>
                </a:spcBef>
              </a:pPr>
              <a:r>
                <a:rPr lang="en-GB" sz="2000" b="1" dirty="0" err="1"/>
                <a:t>blastp</a:t>
              </a:r>
              <a:endParaRPr lang="en-GB" sz="2000" b="1" dirty="0"/>
            </a:p>
            <a:p>
              <a:pPr algn="ctr">
                <a:spcBef>
                  <a:spcPct val="50000"/>
                </a:spcBef>
              </a:pPr>
              <a:r>
                <a:rPr lang="en-GB" sz="2000" b="1" dirty="0" err="1"/>
                <a:t>tblastn</a:t>
              </a:r>
              <a:endParaRPr lang="en-GB" sz="2000" b="1" dirty="0"/>
            </a:p>
            <a:p>
              <a:pPr algn="ctr">
                <a:spcBef>
                  <a:spcPct val="50000"/>
                </a:spcBef>
              </a:pPr>
              <a:r>
                <a:rPr lang="en-GB" sz="2000" b="1" dirty="0" err="1"/>
                <a:t>blastx</a:t>
              </a:r>
              <a:endParaRPr lang="en-GB" sz="2000" b="1" dirty="0"/>
            </a:p>
            <a:p>
              <a:pPr algn="ctr">
                <a:spcBef>
                  <a:spcPct val="50000"/>
                </a:spcBef>
              </a:pPr>
              <a:r>
                <a:rPr lang="en-GB" sz="2000" b="1" dirty="0" err="1"/>
                <a:t>tblastx</a:t>
              </a:r>
              <a:r>
                <a:rPr lang="en-GB" sz="2000" dirty="0"/>
                <a:t> </a:t>
              </a:r>
            </a:p>
          </p:txBody>
        </p:sp>
        <p:sp>
          <p:nvSpPr>
            <p:cNvPr id="88070" name="Text Box 8"/>
            <p:cNvSpPr txBox="1">
              <a:spLocks noChangeArrowheads="1"/>
            </p:cNvSpPr>
            <p:nvPr/>
          </p:nvSpPr>
          <p:spPr bwMode="auto">
            <a:xfrm>
              <a:off x="1680" y="1440"/>
              <a:ext cx="1920" cy="170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sz="2000" b="1" dirty="0"/>
                <a:t>Query type</a:t>
              </a:r>
            </a:p>
            <a:p>
              <a:pPr>
                <a:spcBef>
                  <a:spcPct val="50000"/>
                </a:spcBef>
              </a:pPr>
              <a:r>
                <a:rPr lang="en-GB" sz="2000" dirty="0"/>
                <a:t>nucleotide</a:t>
              </a:r>
            </a:p>
            <a:p>
              <a:pPr>
                <a:spcBef>
                  <a:spcPct val="50000"/>
                </a:spcBef>
              </a:pPr>
              <a:r>
                <a:rPr lang="en-GB" sz="2000" dirty="0"/>
                <a:t>amino acid</a:t>
              </a:r>
            </a:p>
            <a:p>
              <a:pPr>
                <a:spcBef>
                  <a:spcPct val="50000"/>
                </a:spcBef>
              </a:pPr>
              <a:r>
                <a:rPr lang="en-GB" sz="2000" dirty="0"/>
                <a:t>amino acid</a:t>
              </a:r>
            </a:p>
            <a:p>
              <a:pPr>
                <a:spcBef>
                  <a:spcPct val="50000"/>
                </a:spcBef>
              </a:pPr>
              <a:r>
                <a:rPr lang="en-GB" sz="2000" dirty="0"/>
                <a:t>translated nucleotide</a:t>
              </a:r>
            </a:p>
            <a:p>
              <a:pPr>
                <a:spcBef>
                  <a:spcPct val="50000"/>
                </a:spcBef>
              </a:pPr>
              <a:r>
                <a:rPr lang="en-GB" sz="2000" dirty="0"/>
                <a:t>translated nucleotide</a:t>
              </a:r>
            </a:p>
          </p:txBody>
        </p:sp>
        <p:sp>
          <p:nvSpPr>
            <p:cNvPr id="88071" name="Text Box 9"/>
            <p:cNvSpPr txBox="1">
              <a:spLocks noChangeArrowheads="1"/>
            </p:cNvSpPr>
            <p:nvPr/>
          </p:nvSpPr>
          <p:spPr bwMode="auto">
            <a:xfrm>
              <a:off x="3600" y="1440"/>
              <a:ext cx="1776" cy="170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sz="2000" b="1" dirty="0"/>
                <a:t>Database type</a:t>
              </a:r>
            </a:p>
            <a:p>
              <a:pPr>
                <a:spcBef>
                  <a:spcPct val="50000"/>
                </a:spcBef>
              </a:pPr>
              <a:r>
                <a:rPr lang="en-GB" sz="2000" dirty="0"/>
                <a:t>nucleotide</a:t>
              </a:r>
            </a:p>
            <a:p>
              <a:pPr>
                <a:spcBef>
                  <a:spcPct val="50000"/>
                </a:spcBef>
              </a:pPr>
              <a:r>
                <a:rPr lang="en-GB" sz="2000" dirty="0"/>
                <a:t>amino acid </a:t>
              </a:r>
            </a:p>
            <a:p>
              <a:pPr>
                <a:spcBef>
                  <a:spcPct val="50000"/>
                </a:spcBef>
              </a:pPr>
              <a:r>
                <a:rPr lang="en-GB" sz="2000" dirty="0"/>
                <a:t>translated nucleotide</a:t>
              </a:r>
            </a:p>
            <a:p>
              <a:pPr>
                <a:spcBef>
                  <a:spcPct val="50000"/>
                </a:spcBef>
              </a:pPr>
              <a:r>
                <a:rPr lang="en-GB" sz="2000" dirty="0"/>
                <a:t>amino acid</a:t>
              </a:r>
            </a:p>
            <a:p>
              <a:pPr>
                <a:spcBef>
                  <a:spcPct val="50000"/>
                </a:spcBef>
              </a:pPr>
              <a:r>
                <a:rPr lang="en-GB" sz="2000" dirty="0"/>
                <a:t>translated nucleotide</a:t>
              </a:r>
            </a:p>
          </p:txBody>
        </p:sp>
      </p:grpSp>
      <p:sp>
        <p:nvSpPr>
          <p:cNvPr id="88068" name="Text Box 14"/>
          <p:cNvSpPr txBox="1">
            <a:spLocks noChangeArrowheads="1"/>
          </p:cNvSpPr>
          <p:nvPr/>
        </p:nvSpPr>
        <p:spPr bwMode="auto">
          <a:xfrm>
            <a:off x="395288" y="5530399"/>
            <a:ext cx="845842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sz="2000" dirty="0">
                <a:latin typeface="+mj-lt"/>
              </a:rPr>
              <a:t>Nucleotide translation is provided ‘</a:t>
            </a:r>
            <a:r>
              <a:rPr lang="en-GB" altLang="ja-JP" sz="2000" dirty="0">
                <a:latin typeface="+mj-lt"/>
              </a:rPr>
              <a:t>on-the-fly’ and can cover all 6 reading frames (or 3 as specified).</a:t>
            </a:r>
            <a:br>
              <a:rPr lang="en-GB" altLang="ja-JP" sz="2000" dirty="0">
                <a:latin typeface="+mj-lt"/>
              </a:rPr>
            </a:br>
            <a:r>
              <a:rPr lang="en-GB" altLang="ja-JP" sz="2000" dirty="0">
                <a:latin typeface="+mj-lt"/>
              </a:rPr>
              <a:t>Note that all searches except </a:t>
            </a:r>
            <a:r>
              <a:rPr lang="en-GB" altLang="ja-JP" sz="2000" dirty="0" err="1">
                <a:latin typeface="+mj-lt"/>
              </a:rPr>
              <a:t>blastn</a:t>
            </a:r>
            <a:r>
              <a:rPr lang="en-GB" altLang="ja-JP" sz="2000" dirty="0">
                <a:latin typeface="+mj-lt"/>
              </a:rPr>
              <a:t> actually perform </a:t>
            </a:r>
            <a:r>
              <a:rPr lang="en-GB" altLang="ja-JP" sz="2000" b="1" dirty="0">
                <a:latin typeface="+mj-lt"/>
              </a:rPr>
              <a:t>protein/protein </a:t>
            </a:r>
            <a:r>
              <a:rPr lang="en-GB" altLang="ja-JP" sz="2000" dirty="0">
                <a:latin typeface="+mj-lt"/>
              </a:rPr>
              <a:t>searches.</a:t>
            </a:r>
            <a:endParaRPr lang="en-GB" sz="2000" dirty="0"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0818EC-66C2-4044-BB23-B2F72CD0F6EF}"/>
              </a:ext>
            </a:extLst>
          </p:cNvPr>
          <p:cNvGrpSpPr/>
          <p:nvPr/>
        </p:nvGrpSpPr>
        <p:grpSpPr>
          <a:xfrm>
            <a:off x="7878460" y="3224192"/>
            <a:ext cx="1212191" cy="1800000"/>
            <a:chOff x="7878460" y="3187271"/>
            <a:chExt cx="1212191" cy="18722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151B93-F40D-4FBC-AA96-608FC3F4329F}"/>
                </a:ext>
              </a:extLst>
            </p:cNvPr>
            <p:cNvSpPr txBox="1"/>
            <p:nvPr/>
          </p:nvSpPr>
          <p:spPr>
            <a:xfrm>
              <a:off x="7878460" y="3187271"/>
              <a:ext cx="1212191" cy="80031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Arial" charset="0"/>
                  <a:ea typeface="ＭＳ Ｐゴシック" charset="0"/>
                  <a:cs typeface="ＭＳ Ｐゴシック" charset="0"/>
                </a:rPr>
                <a:t>Slower!</a:t>
              </a:r>
              <a:endParaRPr lang="en-GB" sz="2000" dirty="0"/>
            </a:p>
            <a:p>
              <a:endParaRPr lang="en-GB" sz="2000" dirty="0"/>
            </a:p>
          </p:txBody>
        </p:sp>
        <p:sp>
          <p:nvSpPr>
            <p:cNvPr id="14" name="Down Arrow 1">
              <a:extLst>
                <a:ext uri="{FF2B5EF4-FFF2-40B4-BE49-F238E27FC236}">
                  <a16:creationId xmlns:a16="http://schemas.microsoft.com/office/drawing/2014/main" id="{4C5C8614-F1AA-4422-BDD0-B8912EE2EB83}"/>
                </a:ext>
              </a:extLst>
            </p:cNvPr>
            <p:cNvSpPr/>
            <p:nvPr/>
          </p:nvSpPr>
          <p:spPr>
            <a:xfrm>
              <a:off x="8189024" y="3763504"/>
              <a:ext cx="560832" cy="1296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236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>
          <a:xfrm>
            <a:off x="360000" y="360000"/>
            <a:ext cx="8229600" cy="648000"/>
          </a:xfrm>
        </p:spPr>
        <p:txBody>
          <a:bodyPr>
            <a:noAutofit/>
          </a:bodyPr>
          <a:lstStyle/>
          <a:p>
            <a:pPr algn="l" eaLnBrk="1" hangingPunct="1"/>
            <a:r>
              <a:rPr lang="en-GB" sz="4000" dirty="0"/>
              <a:t>NCBI BLAST</a:t>
            </a:r>
          </a:p>
        </p:txBody>
      </p:sp>
      <p:pic>
        <p:nvPicPr>
          <p:cNvPr id="91138" name="Picture 5" descr="scl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2" y="1142997"/>
            <a:ext cx="7361501" cy="3405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9" name="Text Box 6"/>
          <p:cNvSpPr txBox="1">
            <a:spLocks noChangeArrowheads="1"/>
          </p:cNvSpPr>
          <p:nvPr/>
        </p:nvSpPr>
        <p:spPr bwMode="auto">
          <a:xfrm>
            <a:off x="684213" y="4513387"/>
            <a:ext cx="79914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200" dirty="0">
                <a:latin typeface="+mj-lt"/>
              </a:rPr>
              <a:t>To search a protein sequence click on the “</a:t>
            </a:r>
            <a:r>
              <a:rPr lang="en-GB" altLang="ja-JP" sz="2200" dirty="0">
                <a:latin typeface="+mj-lt"/>
              </a:rPr>
              <a:t>protein blast” link.</a:t>
            </a:r>
            <a:endParaRPr lang="en-GB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6954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Picture 5" descr="scl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8913"/>
            <a:ext cx="7956550" cy="649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8527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>
          <a:xfrm>
            <a:off x="360000" y="360000"/>
            <a:ext cx="8229600" cy="648000"/>
          </a:xfrm>
        </p:spPr>
        <p:txBody>
          <a:bodyPr>
            <a:noAutofit/>
          </a:bodyPr>
          <a:lstStyle/>
          <a:p>
            <a:pPr algn="l" eaLnBrk="1" hangingPunct="1"/>
            <a:r>
              <a:rPr lang="en-GB" sz="4000" dirty="0"/>
              <a:t>NCBI BLAST Output</a:t>
            </a:r>
          </a:p>
        </p:txBody>
      </p:sp>
      <p:pic>
        <p:nvPicPr>
          <p:cNvPr id="95234" name="Picture 5" descr="scl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052513"/>
            <a:ext cx="7272337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5" name="Text Box 6"/>
          <p:cNvSpPr txBox="1">
            <a:spLocks noChangeArrowheads="1"/>
          </p:cNvSpPr>
          <p:nvPr/>
        </p:nvSpPr>
        <p:spPr bwMode="auto">
          <a:xfrm>
            <a:off x="323850" y="5949950"/>
            <a:ext cx="8280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200" dirty="0">
                <a:latin typeface="+mj-lt"/>
              </a:rPr>
              <a:t>The top of the display shows any conserved domains and the positions of reported alignments.</a:t>
            </a:r>
          </a:p>
        </p:txBody>
      </p:sp>
    </p:spTree>
    <p:extLst>
      <p:ext uri="{BB962C8B-B14F-4D97-AF65-F5344CB8AC3E}">
        <p14:creationId xmlns:p14="http://schemas.microsoft.com/office/powerpoint/2010/main" val="1113236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7" name="Picture 5" descr="scl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250" y="1951907"/>
            <a:ext cx="6048375" cy="457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59" name="Text Box 7"/>
          <p:cNvSpPr txBox="1">
            <a:spLocks noChangeArrowheads="1"/>
          </p:cNvSpPr>
          <p:nvPr/>
        </p:nvSpPr>
        <p:spPr bwMode="auto">
          <a:xfrm>
            <a:off x="360000" y="941885"/>
            <a:ext cx="799306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200" dirty="0">
                <a:latin typeface="+mj-lt"/>
              </a:rPr>
              <a:t>Next is a list of description lines for the reported hits.</a:t>
            </a:r>
          </a:p>
          <a:p>
            <a:pPr eaLnBrk="1" hangingPunct="1"/>
            <a:r>
              <a:rPr lang="en-GB" sz="2200" dirty="0">
                <a:latin typeface="+mj-lt"/>
              </a:rPr>
              <a:t>The </a:t>
            </a:r>
            <a:r>
              <a:rPr lang="ja-JP" altLang="en-GB" sz="2200" dirty="0">
                <a:latin typeface="+mj-lt"/>
              </a:rPr>
              <a:t>“</a:t>
            </a:r>
            <a:r>
              <a:rPr lang="en-GB" altLang="ja-JP" sz="2200" dirty="0">
                <a:latin typeface="+mj-lt"/>
              </a:rPr>
              <a:t>G</a:t>
            </a:r>
            <a:r>
              <a:rPr lang="ja-JP" altLang="en-GB" sz="2200" dirty="0">
                <a:latin typeface="+mj-lt"/>
              </a:rPr>
              <a:t>”</a:t>
            </a:r>
            <a:r>
              <a:rPr lang="en-GB" altLang="ja-JP" sz="2200" dirty="0">
                <a:latin typeface="+mj-lt"/>
              </a:rPr>
              <a:t> is a link to the NCBI gene report.</a:t>
            </a:r>
            <a:endParaRPr lang="en-GB" sz="2200" dirty="0">
              <a:latin typeface="+mj-l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9770B7C-C918-4DA9-84BC-28631C1680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0000" y="360000"/>
            <a:ext cx="8229600" cy="648000"/>
          </a:xfrm>
        </p:spPr>
        <p:txBody>
          <a:bodyPr>
            <a:noAutofit/>
          </a:bodyPr>
          <a:lstStyle/>
          <a:p>
            <a:pPr algn="l" eaLnBrk="1" hangingPunct="1"/>
            <a:r>
              <a:rPr lang="en-GB" sz="4000" dirty="0"/>
              <a:t>NCBI BLAST Output</a:t>
            </a:r>
          </a:p>
        </p:txBody>
      </p:sp>
    </p:spTree>
    <p:extLst>
      <p:ext uri="{BB962C8B-B14F-4D97-AF65-F5344CB8AC3E}">
        <p14:creationId xmlns:p14="http://schemas.microsoft.com/office/powerpoint/2010/main" val="123412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Picture 5" descr="scl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637" y="1258980"/>
            <a:ext cx="564832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2" name="Text Box 6"/>
          <p:cNvSpPr txBox="1">
            <a:spLocks noChangeArrowheads="1"/>
          </p:cNvSpPr>
          <p:nvPr/>
        </p:nvSpPr>
        <p:spPr bwMode="auto">
          <a:xfrm>
            <a:off x="664800" y="5855106"/>
            <a:ext cx="769542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200" dirty="0">
                <a:latin typeface="+mj-lt"/>
              </a:rPr>
              <a:t>The design of the report may differ between websites – but same description of lines and format of alignments in all of them.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A2E4B4-F9E8-4693-8FDC-D5F2453056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9999" y="360000"/>
            <a:ext cx="8387393" cy="648000"/>
          </a:xfrm>
        </p:spPr>
        <p:txBody>
          <a:bodyPr>
            <a:noAutofit/>
          </a:bodyPr>
          <a:lstStyle/>
          <a:p>
            <a:pPr algn="l" eaLnBrk="1" hangingPunct="1"/>
            <a:r>
              <a:rPr lang="en-GB" sz="4000" dirty="0"/>
              <a:t>NCBI BLAST Output - alignments</a:t>
            </a:r>
          </a:p>
        </p:txBody>
      </p:sp>
    </p:spTree>
    <p:extLst>
      <p:ext uri="{BB962C8B-B14F-4D97-AF65-F5344CB8AC3E}">
        <p14:creationId xmlns:p14="http://schemas.microsoft.com/office/powerpoint/2010/main" val="2085635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>
          <a:xfrm>
            <a:off x="360000" y="360000"/>
            <a:ext cx="8229600" cy="6477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GB" sz="4000" dirty="0"/>
              <a:t>-Omics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2425" y="2703708"/>
            <a:ext cx="82293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Genomics</a:t>
            </a:r>
            <a:r>
              <a:rPr lang="en-US" sz="2400" dirty="0">
                <a:latin typeface="+mj-lt"/>
              </a:rPr>
              <a:t> - genes, regulatory and non-coding sequences </a:t>
            </a:r>
            <a:endParaRPr lang="en-US" sz="2400" dirty="0">
              <a:effectLst/>
              <a:latin typeface="+mj-lt"/>
            </a:endParaRPr>
          </a:p>
          <a:p>
            <a:r>
              <a:rPr lang="en-US" sz="2400" b="1" dirty="0">
                <a:latin typeface="+mj-lt"/>
              </a:rPr>
              <a:t>Transcriptomics</a:t>
            </a:r>
            <a:r>
              <a:rPr lang="en-US" sz="2400" dirty="0">
                <a:latin typeface="+mj-lt"/>
              </a:rPr>
              <a:t> – mRNAs (+ vars. from alternative splicing) </a:t>
            </a:r>
            <a:endParaRPr lang="en-US" sz="2400" dirty="0">
              <a:effectLst/>
              <a:latin typeface="+mj-lt"/>
            </a:endParaRPr>
          </a:p>
          <a:p>
            <a:r>
              <a:rPr lang="en-US" sz="2400" b="1" dirty="0">
                <a:latin typeface="+mj-lt"/>
              </a:rPr>
              <a:t>Proteomics</a:t>
            </a:r>
            <a:r>
              <a:rPr lang="en-US" sz="2400" dirty="0">
                <a:latin typeface="+mj-lt"/>
              </a:rPr>
              <a:t> – Protein expression </a:t>
            </a:r>
            <a:endParaRPr lang="en-US" sz="2400" dirty="0">
              <a:effectLst/>
              <a:latin typeface="+mj-lt"/>
            </a:endParaRPr>
          </a:p>
          <a:p>
            <a:r>
              <a:rPr lang="en-US" sz="2400" b="1" dirty="0">
                <a:latin typeface="+mj-lt"/>
              </a:rPr>
              <a:t>Metabolomics</a:t>
            </a:r>
            <a:r>
              <a:rPr lang="en-US" sz="2400" dirty="0">
                <a:latin typeface="+mj-lt"/>
              </a:rPr>
              <a:t> – Metabolites and metabolic networks </a:t>
            </a:r>
            <a:endParaRPr lang="en-US" sz="2400" dirty="0">
              <a:effectLst/>
              <a:latin typeface="+mj-lt"/>
            </a:endParaRPr>
          </a:p>
          <a:p>
            <a:r>
              <a:rPr lang="en-US" sz="2400" b="1" dirty="0" err="1">
                <a:latin typeface="+mj-lt"/>
              </a:rPr>
              <a:t>Interactomics</a:t>
            </a:r>
            <a:r>
              <a:rPr lang="en-US" sz="2400" dirty="0">
                <a:latin typeface="+mj-lt"/>
              </a:rPr>
              <a:t> – protein-protein interactions</a:t>
            </a:r>
          </a:p>
          <a:p>
            <a:r>
              <a:rPr lang="en-US" sz="2400" b="1" dirty="0">
                <a:effectLst/>
                <a:latin typeface="+mj-lt"/>
              </a:rPr>
              <a:t>Structura</a:t>
            </a:r>
            <a:r>
              <a:rPr lang="en-US" sz="2400" b="1" dirty="0">
                <a:latin typeface="+mj-lt"/>
              </a:rPr>
              <a:t>l genomics </a:t>
            </a:r>
            <a:r>
              <a:rPr lang="en-US" sz="2400" dirty="0">
                <a:latin typeface="+mj-lt"/>
              </a:rPr>
              <a:t>– experimental and modelling methods to determine all protein structures in a genome </a:t>
            </a:r>
            <a:endParaRPr lang="en-US" sz="2400" dirty="0">
              <a:effectLst/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2427" y="1134903"/>
            <a:ext cx="822934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/>
              <a:t>–</a:t>
            </a:r>
            <a:r>
              <a:rPr lang="en-US" sz="2400" dirty="0" err="1"/>
              <a:t>ome</a:t>
            </a:r>
            <a:r>
              <a:rPr lang="en-US" sz="2400" dirty="0"/>
              <a:t>: i.e. chromosome </a:t>
            </a:r>
            <a:r>
              <a:rPr lang="el-GR" altLang="en-US" sz="2400" i="1" dirty="0"/>
              <a:t>σώμα</a:t>
            </a:r>
            <a:r>
              <a:rPr lang="en-GB" altLang="en-US" sz="2400" i="1" dirty="0"/>
              <a:t>,</a:t>
            </a:r>
            <a:r>
              <a:rPr lang="en-GB" sz="2400" dirty="0"/>
              <a:t> </a:t>
            </a:r>
            <a:r>
              <a:rPr lang="en-US" altLang="en-US" sz="2400" dirty="0" err="1"/>
              <a:t>sóma</a:t>
            </a:r>
            <a:r>
              <a:rPr lang="en-GB" sz="2400" dirty="0"/>
              <a:t>, “body” (1888)</a:t>
            </a:r>
            <a:r>
              <a:rPr lang="en-US" sz="2400" dirty="0"/>
              <a:t>. Genome (1920!), proteome, metabolome…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2C619-69D3-48F3-9479-8B70A9CB7BD8}"/>
              </a:ext>
            </a:extLst>
          </p:cNvPr>
          <p:cNvSpPr/>
          <p:nvPr/>
        </p:nvSpPr>
        <p:spPr>
          <a:xfrm>
            <a:off x="1922915" y="2103971"/>
            <a:ext cx="5103769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b="1" dirty="0"/>
              <a:t>-omics:</a:t>
            </a:r>
            <a:r>
              <a:rPr lang="en-US" sz="2400" dirty="0"/>
              <a:t> refers to the study of an ‘–</a:t>
            </a:r>
            <a:r>
              <a:rPr lang="en-US" sz="2400" dirty="0" err="1"/>
              <a:t>ome</a:t>
            </a:r>
            <a:r>
              <a:rPr lang="en-US" sz="2400" dirty="0"/>
              <a:t>’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70086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8229600" cy="648000"/>
          </a:xfrm>
        </p:spPr>
        <p:txBody>
          <a:bodyPr>
            <a:noAutofit/>
          </a:bodyPr>
          <a:lstStyle/>
          <a:p>
            <a:pPr algn="l" eaLnBrk="1" hangingPunct="1"/>
            <a:r>
              <a:rPr lang="en-GB" sz="4000" dirty="0"/>
              <a:t>BLAST E-Value</a:t>
            </a:r>
          </a:p>
        </p:txBody>
      </p:sp>
      <p:sp>
        <p:nvSpPr>
          <p:cNvPr id="99330" name="TextBox 3"/>
          <p:cNvSpPr txBox="1">
            <a:spLocks noChangeArrowheads="1"/>
          </p:cNvSpPr>
          <p:nvPr/>
        </p:nvSpPr>
        <p:spPr bwMode="auto">
          <a:xfrm>
            <a:off x="571500" y="1285875"/>
            <a:ext cx="7929563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or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Expectation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value is the most important reported statistic. </a:t>
            </a:r>
          </a:p>
          <a:p>
            <a:pPr eaLnBrk="1" hangingPunct="1"/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It is a measure of how reliable the alignment is, i.e. how likely it is to reflect real homology between the sequences.</a:t>
            </a:r>
          </a:p>
          <a:p>
            <a:pPr eaLnBrk="1" hangingPunct="1"/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GB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the expected number of alignments of sequences of this length with the given score or better that would be found by chance in a search of the database used.</a:t>
            </a:r>
          </a:p>
          <a:p>
            <a:pPr eaLnBrk="1" hangingPunct="1"/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The E-value takes in to account the size of the query sequence, the length of the alignment and overall score and the size of the queried database.</a:t>
            </a:r>
          </a:p>
          <a:p>
            <a:pPr eaLnBrk="1" hangingPunct="1"/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GB" sz="2200" dirty="0">
                <a:latin typeface="+mj-lt"/>
              </a:rPr>
              <a:t>My first paper was the result of a single blast search: HIV-1 and 2 </a:t>
            </a:r>
            <a:r>
              <a:rPr lang="en-GB" sz="2200" dirty="0" err="1">
                <a:latin typeface="+mj-lt"/>
              </a:rPr>
              <a:t>Vpr</a:t>
            </a:r>
            <a:r>
              <a:rPr lang="en-GB" sz="2200" dirty="0">
                <a:latin typeface="+mj-lt"/>
              </a:rPr>
              <a:t> were homologous to HIV-2 </a:t>
            </a:r>
            <a:r>
              <a:rPr lang="en-GB" sz="2200" dirty="0" err="1">
                <a:latin typeface="+mj-lt"/>
              </a:rPr>
              <a:t>Vpx</a:t>
            </a:r>
            <a:r>
              <a:rPr lang="en-GB" sz="2200" dirty="0">
                <a:latin typeface="+mj-lt"/>
              </a:rPr>
              <a:t> (protein) e.g. </a:t>
            </a:r>
            <a:r>
              <a:rPr lang="en-GB" sz="2200" i="1" dirty="0" err="1">
                <a:latin typeface="+mj-lt"/>
              </a:rPr>
              <a:t>vpr</a:t>
            </a:r>
            <a:r>
              <a:rPr lang="en-GB" sz="2200" dirty="0">
                <a:latin typeface="+mj-lt"/>
              </a:rPr>
              <a:t> and </a:t>
            </a:r>
            <a:r>
              <a:rPr lang="en-GB" sz="2200" i="1" dirty="0" err="1">
                <a:latin typeface="+mj-lt"/>
              </a:rPr>
              <a:t>vpx</a:t>
            </a:r>
            <a:r>
              <a:rPr lang="en-GB" sz="2200" dirty="0">
                <a:latin typeface="+mj-lt"/>
              </a:rPr>
              <a:t>=genes</a:t>
            </a:r>
          </a:p>
        </p:txBody>
      </p:sp>
    </p:spTree>
    <p:extLst>
      <p:ext uri="{BB962C8B-B14F-4D97-AF65-F5344CB8AC3E}">
        <p14:creationId xmlns:p14="http://schemas.microsoft.com/office/powerpoint/2010/main" val="3420723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/>
          <p:cNvSpPr>
            <a:spLocks noGrp="1" noChangeArrowheads="1"/>
          </p:cNvSpPr>
          <p:nvPr>
            <p:ph type="title"/>
          </p:nvPr>
        </p:nvSpPr>
        <p:spPr>
          <a:xfrm>
            <a:off x="360000" y="360000"/>
            <a:ext cx="8229600" cy="648000"/>
          </a:xfrm>
        </p:spPr>
        <p:txBody>
          <a:bodyPr>
            <a:noAutofit/>
          </a:bodyPr>
          <a:lstStyle/>
          <a:p>
            <a:pPr algn="l" eaLnBrk="1" hangingPunct="1"/>
            <a:r>
              <a:rPr lang="en-GB" sz="4000" dirty="0"/>
              <a:t>What is a good BLAST alignment? </a:t>
            </a:r>
            <a:br>
              <a:rPr lang="en-GB" sz="4000" dirty="0"/>
            </a:br>
            <a:endParaRPr lang="en-GB" sz="4000" dirty="0"/>
          </a:p>
        </p:txBody>
      </p:sp>
      <p:sp>
        <p:nvSpPr>
          <p:cNvPr id="104450" name="Text Box 3"/>
          <p:cNvSpPr txBox="1">
            <a:spLocks noChangeArrowheads="1"/>
          </p:cNvSpPr>
          <p:nvPr/>
        </p:nvSpPr>
        <p:spPr bwMode="auto">
          <a:xfrm>
            <a:off x="323850" y="1341438"/>
            <a:ext cx="835342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Rules of thumb:</a:t>
            </a:r>
            <a:endParaRPr lang="en-GB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E-value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should be less than 1e-3  – the smaller the better!</a:t>
            </a:r>
          </a:p>
          <a:p>
            <a:pPr eaLnBrk="1" hangingPunct="1">
              <a:spcBef>
                <a:spcPct val="50000"/>
              </a:spcBef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In order to consider the sequences to be homologous, looking for &gt;25%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identity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(75% for nucleotide sequences). </a:t>
            </a:r>
          </a:p>
          <a:p>
            <a:pPr eaLnBrk="1" hangingPunct="1">
              <a:spcBef>
                <a:spcPct val="50000"/>
              </a:spcBef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However this is only really true for sequences greater than 100 amino acids.</a:t>
            </a:r>
          </a:p>
          <a:p>
            <a:pPr eaLnBrk="1" hangingPunct="1">
              <a:spcBef>
                <a:spcPct val="50000"/>
              </a:spcBef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Bear in mind that it is possible to obtain near perfect matches between short sequences, say 10 amino acids, from totally unrelated proteins.</a:t>
            </a:r>
          </a:p>
          <a:p>
            <a:pPr eaLnBrk="1" hangingPunct="1">
              <a:spcBef>
                <a:spcPct val="50000"/>
              </a:spcBef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Also, just because a match has an e-value of 1 or 10 </a:t>
            </a:r>
            <a:r>
              <a:rPr lang="en-GB" sz="1800" u="sng" dirty="0">
                <a:latin typeface="Arial" panose="020B0604020202020204" pitchFamily="34" charset="0"/>
                <a:cs typeface="Arial" panose="020B0604020202020204" pitchFamily="34" charset="0"/>
              </a:rPr>
              <a:t>it might still be related!</a:t>
            </a:r>
          </a:p>
        </p:txBody>
      </p:sp>
    </p:spTree>
    <p:extLst>
      <p:ext uri="{BB962C8B-B14F-4D97-AF65-F5344CB8AC3E}">
        <p14:creationId xmlns:p14="http://schemas.microsoft.com/office/powerpoint/2010/main" val="3973574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2"/>
          <p:cNvSpPr>
            <a:spLocks noGrp="1" noChangeArrowheads="1"/>
          </p:cNvSpPr>
          <p:nvPr>
            <p:ph type="title"/>
          </p:nvPr>
        </p:nvSpPr>
        <p:spPr>
          <a:xfrm>
            <a:off x="360000" y="360000"/>
            <a:ext cx="8229600" cy="6480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GB" sz="3600" dirty="0">
                <a:solidFill>
                  <a:schemeClr val="accent2"/>
                </a:solidFill>
              </a:rPr>
              <a:t>Multiple Sequence Alignments</a:t>
            </a:r>
          </a:p>
        </p:txBody>
      </p:sp>
      <p:sp>
        <p:nvSpPr>
          <p:cNvPr id="456708" name="Text Box 4"/>
          <p:cNvSpPr txBox="1">
            <a:spLocks noChangeArrowheads="1"/>
          </p:cNvSpPr>
          <p:nvPr/>
        </p:nvSpPr>
        <p:spPr bwMode="auto">
          <a:xfrm>
            <a:off x="468313" y="1412875"/>
            <a:ext cx="8555107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Enable the determination of sequence conservation of domains</a:t>
            </a:r>
          </a:p>
          <a:p>
            <a:pPr>
              <a:spcBef>
                <a:spcPct val="50000"/>
              </a:spcBef>
              <a:defRPr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Allow identification of amino acid conservation at an individual site, - indicative of a functional/structural role</a:t>
            </a:r>
          </a:p>
          <a:p>
            <a:pPr>
              <a:spcBef>
                <a:spcPct val="50000"/>
              </a:spcBef>
              <a:defRPr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Enable prediction of secondary and tertiary protein structures</a:t>
            </a:r>
          </a:p>
          <a:p>
            <a:pPr>
              <a:spcBef>
                <a:spcPct val="50000"/>
              </a:spcBef>
              <a:defRPr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&gt;&gt;&gt;&gt;&gt;	Basis to build phylogenetic trees to determine the shared 			evolutionary origin in a set of sequences</a:t>
            </a:r>
          </a:p>
        </p:txBody>
      </p:sp>
    </p:spTree>
    <p:extLst>
      <p:ext uri="{BB962C8B-B14F-4D97-AF65-F5344CB8AC3E}">
        <p14:creationId xmlns:p14="http://schemas.microsoft.com/office/powerpoint/2010/main" val="2788750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2"/>
          <p:cNvSpPr>
            <a:spLocks noGrp="1" noChangeArrowheads="1"/>
          </p:cNvSpPr>
          <p:nvPr>
            <p:ph type="title"/>
          </p:nvPr>
        </p:nvSpPr>
        <p:spPr>
          <a:xfrm>
            <a:off x="360000" y="360000"/>
            <a:ext cx="8229600" cy="6480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GB" sz="3600" dirty="0" err="1">
                <a:solidFill>
                  <a:schemeClr val="accent2"/>
                </a:solidFill>
              </a:rPr>
              <a:t>Clustal</a:t>
            </a:r>
            <a:endParaRPr lang="en-GB" sz="3600" dirty="0">
              <a:solidFill>
                <a:schemeClr val="accent2"/>
              </a:solidFill>
            </a:endParaRPr>
          </a:p>
        </p:txBody>
      </p:sp>
      <p:sp>
        <p:nvSpPr>
          <p:cNvPr id="129026" name="Text Box 4"/>
          <p:cNvSpPr txBox="1">
            <a:spLocks noChangeArrowheads="1"/>
          </p:cNvSpPr>
          <p:nvPr/>
        </p:nvSpPr>
        <p:spPr bwMode="auto">
          <a:xfrm>
            <a:off x="539749" y="1075220"/>
            <a:ext cx="813197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 err="1"/>
              <a:t>Clustal</a:t>
            </a:r>
            <a:r>
              <a:rPr lang="en-US" dirty="0"/>
              <a:t> is one of the most widely used program for multiple sequence alignments, but there are many others.</a:t>
            </a:r>
          </a:p>
          <a:p>
            <a:pPr eaLnBrk="1" hangingPunct="1"/>
            <a:endParaRPr lang="en-US" dirty="0"/>
          </a:p>
        </p:txBody>
      </p:sp>
      <p:sp>
        <p:nvSpPr>
          <p:cNvPr id="129028" name="Text Box 8"/>
          <p:cNvSpPr txBox="1">
            <a:spLocks noChangeArrowheads="1"/>
          </p:cNvSpPr>
          <p:nvPr/>
        </p:nvSpPr>
        <p:spPr bwMode="auto">
          <a:xfrm>
            <a:off x="539750" y="1937660"/>
            <a:ext cx="747917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/>
              <a:t>It can be run through a web interface at </a:t>
            </a:r>
            <a:r>
              <a:rPr lang="en-US" sz="2000" dirty="0" err="1"/>
              <a:t>Clustal</a:t>
            </a:r>
            <a:r>
              <a:rPr lang="en-US" sz="2000" dirty="0"/>
              <a:t> Omega:</a:t>
            </a:r>
          </a:p>
          <a:p>
            <a:pPr eaLnBrk="1" hangingPunct="1"/>
            <a:r>
              <a:rPr lang="en-US" sz="2000" b="1" dirty="0">
                <a:hlinkClick r:id="rId3"/>
              </a:rPr>
              <a:t>https://www.ebi.ac.uk/Tools/msa/clustalo</a:t>
            </a:r>
            <a:r>
              <a:rPr lang="en-US" sz="2000" b="1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54" y="2673220"/>
            <a:ext cx="4877265" cy="34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84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6" descr="scl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185958"/>
            <a:ext cx="59150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60000" y="360000"/>
            <a:ext cx="8229600" cy="6480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GB" sz="3600" dirty="0" err="1">
                <a:solidFill>
                  <a:schemeClr val="accent2"/>
                </a:solidFill>
              </a:rPr>
              <a:t>Clustal</a:t>
            </a:r>
            <a:r>
              <a:rPr lang="en-GB" sz="3600" dirty="0">
                <a:solidFill>
                  <a:schemeClr val="accent2"/>
                </a:solidFill>
              </a:rPr>
              <a:t> output </a:t>
            </a:r>
          </a:p>
        </p:txBody>
      </p:sp>
    </p:spTree>
    <p:extLst>
      <p:ext uri="{BB962C8B-B14F-4D97-AF65-F5344CB8AC3E}">
        <p14:creationId xmlns:p14="http://schemas.microsoft.com/office/powerpoint/2010/main" val="2328092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012876E-9402-2042-8821-A41052082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52" y="1368360"/>
            <a:ext cx="5214282" cy="47282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955F8A-0619-D845-83DF-D930578A44CE}"/>
              </a:ext>
            </a:extLst>
          </p:cNvPr>
          <p:cNvSpPr/>
          <p:nvPr/>
        </p:nvSpPr>
        <p:spPr>
          <a:xfrm>
            <a:off x="1715327" y="278200"/>
            <a:ext cx="5949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GB" sz="3600" dirty="0">
                <a:solidFill>
                  <a:schemeClr val="accent2"/>
                </a:solidFill>
              </a:rPr>
              <a:t>Investigating genomes</a:t>
            </a:r>
          </a:p>
        </p:txBody>
      </p:sp>
    </p:spTree>
    <p:extLst>
      <p:ext uri="{BB962C8B-B14F-4D97-AF65-F5344CB8AC3E}">
        <p14:creationId xmlns:p14="http://schemas.microsoft.com/office/powerpoint/2010/main" val="4161557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F4EA771-0135-3142-854B-C110E808A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16" y="418011"/>
            <a:ext cx="7176173" cy="555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3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78255"/>
            <a:ext cx="7772400" cy="647700"/>
          </a:xfrm>
        </p:spPr>
        <p:txBody>
          <a:bodyPr>
            <a:noAutofit/>
          </a:bodyPr>
          <a:lstStyle/>
          <a:p>
            <a:pPr algn="l" eaLnBrk="1" hangingPunct="1"/>
            <a:r>
              <a:rPr lang="en-GB" sz="4000" dirty="0"/>
              <a:t>Access to Data and Tools</a:t>
            </a:r>
          </a:p>
        </p:txBody>
      </p:sp>
      <p:sp>
        <p:nvSpPr>
          <p:cNvPr id="34819" name="Text Box 5"/>
          <p:cNvSpPr txBox="1">
            <a:spLocks noChangeArrowheads="1"/>
          </p:cNvSpPr>
          <p:nvPr/>
        </p:nvSpPr>
        <p:spPr bwMode="auto">
          <a:xfrm>
            <a:off x="457199" y="1291437"/>
            <a:ext cx="8483601" cy="389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600" dirty="0">
                <a:latin typeface="+mj-lt"/>
              </a:rPr>
              <a:t>There are many web based </a:t>
            </a:r>
            <a:r>
              <a:rPr lang="en-GB" sz="2600" b="1" dirty="0">
                <a:latin typeface="+mj-lt"/>
              </a:rPr>
              <a:t>bioinformatics portals</a:t>
            </a:r>
            <a:r>
              <a:rPr lang="en-GB" sz="2600" dirty="0">
                <a:latin typeface="+mj-lt"/>
              </a:rPr>
              <a:t> to tools and databases. We will be looking at the NCBI a lot during the week</a:t>
            </a:r>
          </a:p>
          <a:p>
            <a:pPr eaLnBrk="1" hangingPunct="1">
              <a:spcBef>
                <a:spcPct val="50000"/>
              </a:spcBef>
            </a:pPr>
            <a:endParaRPr lang="en-GB" sz="2600" dirty="0">
              <a:latin typeface="+mj-lt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sz="2600" b="1" dirty="0">
                <a:latin typeface="+mj-lt"/>
              </a:rPr>
              <a:t> EBI			</a:t>
            </a:r>
            <a:r>
              <a:rPr lang="en-GB" sz="2600" dirty="0">
                <a:latin typeface="+mj-lt"/>
              </a:rPr>
              <a:t>European Bioinformatics Institute 									</a:t>
            </a:r>
            <a:r>
              <a:rPr lang="en-GB" sz="2600" dirty="0">
                <a:latin typeface="+mj-lt"/>
                <a:hlinkClick r:id="rId3"/>
              </a:rPr>
              <a:t>http://www.ebi.ac.uk</a:t>
            </a:r>
            <a:r>
              <a:rPr lang="en-GB" sz="2600" dirty="0">
                <a:latin typeface="+mj-lt"/>
              </a:rPr>
              <a:t>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sz="2600" b="1" dirty="0">
                <a:latin typeface="+mj-lt"/>
              </a:rPr>
              <a:t> NCBI			</a:t>
            </a:r>
            <a:r>
              <a:rPr lang="en-GB" sz="2600" dirty="0">
                <a:latin typeface="+mj-lt"/>
              </a:rPr>
              <a:t>National </a:t>
            </a:r>
            <a:r>
              <a:rPr lang="en-GB" sz="2600" dirty="0" err="1">
                <a:latin typeface="+mj-lt"/>
              </a:rPr>
              <a:t>Center</a:t>
            </a:r>
            <a:r>
              <a:rPr lang="en-GB" sz="2600" dirty="0">
                <a:latin typeface="+mj-lt"/>
              </a:rPr>
              <a:t> for Biotechnology Information</a:t>
            </a:r>
            <a:r>
              <a:rPr lang="en-GB" sz="2600" b="1" dirty="0">
                <a:latin typeface="+mj-lt"/>
              </a:rPr>
              <a:t> 					</a:t>
            </a:r>
            <a:r>
              <a:rPr lang="en-GB" sz="2600" dirty="0">
                <a:latin typeface="+mj-lt"/>
                <a:hlinkClick r:id="rId4"/>
              </a:rPr>
              <a:t>http://www.ncbi.nlm.nih.gov</a:t>
            </a:r>
            <a:endParaRPr lang="en-GB"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7844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86A8-9F45-4C48-80BB-DF4E5A59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Homepage of the NCBI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C8EF40E-7BF0-1CD8-5956-4B9AD8518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61" y="977462"/>
            <a:ext cx="6981940" cy="4797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DE4F33-EB29-8DBA-82BF-F277C2B44BC9}"/>
              </a:ext>
            </a:extLst>
          </p:cNvPr>
          <p:cNvSpPr txBox="1"/>
          <p:nvPr/>
        </p:nvSpPr>
        <p:spPr>
          <a:xfrm>
            <a:off x="864823" y="5880538"/>
            <a:ext cx="66707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+mj-lt"/>
              </a:rPr>
              <a:t>Yes, looks complex but I will guide you through it during the </a:t>
            </a:r>
            <a:r>
              <a:rPr lang="en-GB" sz="2400" dirty="0" err="1">
                <a:latin typeface="+mj-lt"/>
              </a:rPr>
              <a:t>practicals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4953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360000" y="360000"/>
            <a:ext cx="7772400" cy="647700"/>
          </a:xfrm>
        </p:spPr>
        <p:txBody>
          <a:bodyPr>
            <a:noAutofit/>
          </a:bodyPr>
          <a:lstStyle/>
          <a:p>
            <a:pPr algn="l" eaLnBrk="1" hangingPunct="1"/>
            <a:r>
              <a:rPr lang="en-GB" sz="4000" dirty="0"/>
              <a:t>Brief history of DNA sequencing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0942"/>
            <a:ext cx="8112369" cy="4216138"/>
          </a:xfrm>
        </p:spPr>
        <p:txBody>
          <a:bodyPr>
            <a:noAutofit/>
          </a:bodyPr>
          <a:lstStyle/>
          <a:p>
            <a:pPr>
              <a:buAutoNum type="arabicPlain" startAt="1977"/>
            </a:pPr>
            <a:r>
              <a:rPr lang="en-US" sz="1800" dirty="0"/>
              <a:t>        Fred Sanger et al sequenced all 5,375bp phage Ф-X174 - first complete 			sequencing of an (DNA) organism (virus) </a:t>
            </a:r>
          </a:p>
          <a:p>
            <a:pPr marL="0" indent="0">
              <a:buNone/>
            </a:pPr>
            <a:r>
              <a:rPr lang="en-US" sz="1800" b="1" dirty="0"/>
              <a:t>1990</a:t>
            </a:r>
            <a:r>
              <a:rPr lang="en-US" sz="1800" dirty="0"/>
              <a:t>	Publicly funded human genome project starts </a:t>
            </a:r>
          </a:p>
          <a:p>
            <a:pPr marL="0" indent="0">
              <a:buNone/>
            </a:pPr>
            <a:r>
              <a:rPr lang="en-US" sz="1800" b="1" dirty="0"/>
              <a:t>1996</a:t>
            </a:r>
            <a:r>
              <a:rPr lang="en-US" sz="1800" dirty="0"/>
              <a:t> 	</a:t>
            </a:r>
            <a:r>
              <a:rPr lang="en-US" sz="1800" i="1" dirty="0"/>
              <a:t>S. cerevisiae </a:t>
            </a:r>
            <a:r>
              <a:rPr lang="en-US" sz="1800" dirty="0"/>
              <a:t>– (yeast) first eukaryotic genome completed</a:t>
            </a: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1800" b="1" dirty="0"/>
              <a:t>1998</a:t>
            </a:r>
            <a:r>
              <a:rPr lang="en-US" sz="1800" dirty="0"/>
              <a:t>	</a:t>
            </a:r>
            <a:r>
              <a:rPr lang="en-US" sz="1800" i="1" dirty="0"/>
              <a:t>C. elegans </a:t>
            </a:r>
            <a:r>
              <a:rPr lang="en-US" sz="1800" dirty="0"/>
              <a:t>- first multicellular eukaryote genome (97Mb) is completed </a:t>
            </a: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1800" b="1" dirty="0"/>
              <a:t>1999</a:t>
            </a:r>
            <a:r>
              <a:rPr lang="en-US" sz="1800" dirty="0"/>
              <a:t>	Chromosome 22 - first complete human chromosome is published </a:t>
            </a:r>
            <a:endParaRPr lang="en-US" sz="1800" dirty="0">
              <a:effectLst/>
            </a:endParaRP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2000</a:t>
            </a:r>
            <a:r>
              <a:rPr lang="en-US" sz="1800" dirty="0"/>
              <a:t>	Celera announces ‘completion’ of the human genome, publicly funded 			project announces 85% coverage </a:t>
            </a:r>
          </a:p>
          <a:p>
            <a:pPr marL="0" indent="0">
              <a:buNone/>
            </a:pPr>
            <a:r>
              <a:rPr lang="en-US" sz="1800" b="1" dirty="0"/>
              <a:t>2001</a:t>
            </a:r>
            <a:r>
              <a:rPr lang="en-US" sz="1800" dirty="0"/>
              <a:t>	Rough draft of human genome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2003</a:t>
            </a:r>
            <a:r>
              <a:rPr lang="en-US" sz="1800" dirty="0">
                <a:solidFill>
                  <a:srgbClr val="FF0000"/>
                </a:solidFill>
              </a:rPr>
              <a:t> 	‘Full’ coverage of human genome – final assembly published    					Hmmm…..discuss</a:t>
            </a:r>
            <a:endParaRPr lang="en-US" sz="1800" dirty="0">
              <a:solidFill>
                <a:srgbClr val="FF0000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26BA7-0C8B-65D9-9BD4-22307A37EE1D}"/>
              </a:ext>
            </a:extLst>
          </p:cNvPr>
          <p:cNvSpPr txBox="1"/>
          <p:nvPr/>
        </p:nvSpPr>
        <p:spPr>
          <a:xfrm>
            <a:off x="534317" y="5330322"/>
            <a:ext cx="71444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+mj-lt"/>
              </a:rPr>
              <a:t>Since then, there have been thousands of large genomes either completed or partially completed. All can be accessed for information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977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4"/>
          <p:cNvSpPr txBox="1">
            <a:spLocks noChangeArrowheads="1"/>
          </p:cNvSpPr>
          <p:nvPr/>
        </p:nvSpPr>
        <p:spPr bwMode="auto">
          <a:xfrm>
            <a:off x="685800" y="360000"/>
            <a:ext cx="7772400" cy="64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40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Sequence analysis</a:t>
            </a:r>
          </a:p>
        </p:txBody>
      </p:sp>
      <p:sp>
        <p:nvSpPr>
          <p:cNvPr id="2" name="Rectangle 1"/>
          <p:cNvSpPr/>
          <p:nvPr/>
        </p:nvSpPr>
        <p:spPr>
          <a:xfrm>
            <a:off x="201613" y="3785324"/>
            <a:ext cx="2286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447" y="1232413"/>
            <a:ext cx="4512068" cy="2056031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5E4E379-B41D-2442-901F-CACDE9BE4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101" y="3429000"/>
            <a:ext cx="4401021" cy="29790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E77C3E-FEAE-0040-B7BB-83CB6C79F6D0}"/>
              </a:ext>
            </a:extLst>
          </p:cNvPr>
          <p:cNvSpPr txBox="1"/>
          <p:nvPr/>
        </p:nvSpPr>
        <p:spPr>
          <a:xfrm>
            <a:off x="444137" y="4016156"/>
            <a:ext cx="33609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 spent two years sequencing 9,000bp and then six months analyzing the sequence!!</a:t>
            </a:r>
          </a:p>
        </p:txBody>
      </p:sp>
    </p:spTree>
    <p:extLst>
      <p:ext uri="{BB962C8B-B14F-4D97-AF65-F5344CB8AC3E}">
        <p14:creationId xmlns:p14="http://schemas.microsoft.com/office/powerpoint/2010/main" val="3664628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360000" y="373063"/>
            <a:ext cx="8229600" cy="647700"/>
          </a:xfrm>
        </p:spPr>
        <p:txBody>
          <a:bodyPr>
            <a:noAutofit/>
          </a:bodyPr>
          <a:lstStyle/>
          <a:p>
            <a:pPr algn="l" eaLnBrk="1" hangingPunct="1"/>
            <a:r>
              <a:rPr lang="en-GB" sz="4000" dirty="0"/>
              <a:t>Why analyse DNA sequences?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52525"/>
            <a:ext cx="8033657" cy="5581650"/>
          </a:xfrm>
        </p:spPr>
        <p:txBody>
          <a:bodyPr>
            <a:noAutofit/>
          </a:bodyPr>
          <a:lstStyle/>
          <a:p>
            <a:r>
              <a:rPr lang="en-US" sz="2400" dirty="0"/>
              <a:t>Far cheaper, easier and faster than sequencing proteins</a:t>
            </a:r>
          </a:p>
          <a:p>
            <a:endParaRPr lang="en-US" sz="2400" dirty="0"/>
          </a:p>
          <a:p>
            <a:r>
              <a:rPr lang="en-US" sz="2400" dirty="0"/>
              <a:t>Extract information from non-coding sequences</a:t>
            </a:r>
          </a:p>
          <a:p>
            <a:endParaRPr lang="en-US" sz="2400" dirty="0">
              <a:effectLst/>
            </a:endParaRPr>
          </a:p>
          <a:p>
            <a:r>
              <a:rPr lang="en-US" sz="2400" dirty="0"/>
              <a:t>Understand the genetic complement of an organism</a:t>
            </a:r>
          </a:p>
          <a:p>
            <a:pPr lvl="1">
              <a:buFontTx/>
              <a:buChar char="-"/>
            </a:pPr>
            <a:r>
              <a:rPr lang="en-US" sz="2000" dirty="0"/>
              <a:t>Comparative genomics - variations between individuals, populations and species </a:t>
            </a:r>
          </a:p>
          <a:p>
            <a:endParaRPr lang="en-US" sz="2400" dirty="0"/>
          </a:p>
          <a:p>
            <a:r>
              <a:rPr lang="en-US" sz="2400" dirty="0"/>
              <a:t>Deep transcript profiling – quantitative - relative gene expression levels/changes </a:t>
            </a:r>
          </a:p>
          <a:p>
            <a:pPr lvl="1">
              <a:buFontTx/>
              <a:buChar char="-"/>
            </a:pPr>
            <a:r>
              <a:rPr lang="en-US" sz="2000" dirty="0"/>
              <a:t>Effects from genetic makeup, environment and lifestyles?</a:t>
            </a:r>
          </a:p>
          <a:p>
            <a:pPr marL="342900" lvl="1" indent="-342900">
              <a:buFont typeface="Arial"/>
              <a:buChar char="•"/>
            </a:pPr>
            <a:endParaRPr lang="en-US" sz="2400" dirty="0"/>
          </a:p>
          <a:p>
            <a:pPr marL="342900" lvl="1" indent="-342900">
              <a:buFont typeface="Arial"/>
              <a:buChar char="•"/>
            </a:pPr>
            <a:r>
              <a:rPr lang="en-US" sz="2400" dirty="0"/>
              <a:t>Determine genetic basis of diseases - personalized medicine</a:t>
            </a:r>
          </a:p>
        </p:txBody>
      </p:sp>
    </p:spTree>
    <p:extLst>
      <p:ext uri="{BB962C8B-B14F-4D97-AF65-F5344CB8AC3E}">
        <p14:creationId xmlns:p14="http://schemas.microsoft.com/office/powerpoint/2010/main" val="145828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360000" y="360000"/>
            <a:ext cx="8229600" cy="647700"/>
          </a:xfrm>
        </p:spPr>
        <p:txBody>
          <a:bodyPr>
            <a:noAutofit/>
          </a:bodyPr>
          <a:lstStyle/>
          <a:p>
            <a:pPr algn="l" eaLnBrk="1" hangingPunct="1"/>
            <a:r>
              <a:rPr lang="en-GB" sz="4000" dirty="0"/>
              <a:t>Why analyse DNA sequences?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1" y="1604882"/>
            <a:ext cx="813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400" dirty="0"/>
              <a:t>Similarities of DNA sequences as used in bioinformatics </a:t>
            </a:r>
            <a:r>
              <a:rPr lang="en-US" sz="2400" u="sng" dirty="0"/>
              <a:t>is predictive</a:t>
            </a:r>
          </a:p>
        </p:txBody>
      </p:sp>
      <p:pic>
        <p:nvPicPr>
          <p:cNvPr id="4" name="Picture 5" descr="E:\shenemangenome.gif">
            <a:extLst>
              <a:ext uri="{FF2B5EF4-FFF2-40B4-BE49-F238E27FC236}">
                <a16:creationId xmlns:a16="http://schemas.microsoft.com/office/drawing/2014/main" id="{A6139289-918E-9D42-9AB4-09FE25B2F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635" y="2020380"/>
            <a:ext cx="2686594" cy="205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41">
            <a:extLst>
              <a:ext uri="{FF2B5EF4-FFF2-40B4-BE49-F238E27FC236}">
                <a16:creationId xmlns:a16="http://schemas.microsoft.com/office/drawing/2014/main" id="{4DA9232A-BD0B-B344-977D-0370CCE2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06" y="3033061"/>
            <a:ext cx="6225241" cy="330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383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1568</Words>
  <Application>Microsoft Macintosh PowerPoint</Application>
  <PresentationFormat>On-screen Show (4:3)</PresentationFormat>
  <Paragraphs>220</Paragraphs>
  <Slides>36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Arial</vt:lpstr>
      <vt:lpstr>Calibri</vt:lpstr>
      <vt:lpstr>Courier New</vt:lpstr>
      <vt:lpstr>Office Theme</vt:lpstr>
      <vt:lpstr> Bioinformatics  </vt:lpstr>
      <vt:lpstr>What is Bioinformatics?</vt:lpstr>
      <vt:lpstr>-Omics</vt:lpstr>
      <vt:lpstr>Access to Data and Tools</vt:lpstr>
      <vt:lpstr>Homepage of the NCBI</vt:lpstr>
      <vt:lpstr>Brief history of DNA sequencing</vt:lpstr>
      <vt:lpstr>PowerPoint Presentation</vt:lpstr>
      <vt:lpstr>Why analyse DNA sequences?</vt:lpstr>
      <vt:lpstr>Why analyse DNA sequences?</vt:lpstr>
      <vt:lpstr>From genes to proteins...</vt:lpstr>
      <vt:lpstr>DNA sequence in data banks*</vt:lpstr>
      <vt:lpstr>PowerPoint Presentation</vt:lpstr>
      <vt:lpstr>The 100k Genomes Project - England</vt:lpstr>
      <vt:lpstr>Some basic bioinformatics knowledge and techniques follow for the practicals</vt:lpstr>
      <vt:lpstr>Viewing DNA sequences</vt:lpstr>
      <vt:lpstr>Viewing protein sequences</vt:lpstr>
      <vt:lpstr>Viewing protein sequences</vt:lpstr>
      <vt:lpstr>DNA has six frames!</vt:lpstr>
      <vt:lpstr>ORF finder 1st practical</vt:lpstr>
      <vt:lpstr>Identifying unknown protein sequences</vt:lpstr>
      <vt:lpstr>Sequence Alignment </vt:lpstr>
      <vt:lpstr>PowerPoint Presentation</vt:lpstr>
      <vt:lpstr>BLAST</vt:lpstr>
      <vt:lpstr>BLAST Programs</vt:lpstr>
      <vt:lpstr>NCBI BLAST</vt:lpstr>
      <vt:lpstr>PowerPoint Presentation</vt:lpstr>
      <vt:lpstr>NCBI BLAST Output</vt:lpstr>
      <vt:lpstr>NCBI BLAST Output</vt:lpstr>
      <vt:lpstr>NCBI BLAST Output - alignments</vt:lpstr>
      <vt:lpstr>BLAST E-Value</vt:lpstr>
      <vt:lpstr>What is a good BLAST alignment?  </vt:lpstr>
      <vt:lpstr>Multiple Sequence Alignments</vt:lpstr>
      <vt:lpstr>Clustal</vt:lpstr>
      <vt:lpstr>Clustal output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2019-10-18T16:31:39Z</dcterms:created>
  <dcterms:modified xsi:type="dcterms:W3CDTF">2022-11-08T06:51:45Z</dcterms:modified>
</cp:coreProperties>
</file>